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2" r:id="rId27"/>
    <p:sldId id="316" r:id="rId28"/>
    <p:sldId id="317" r:id="rId29"/>
    <p:sldId id="318" r:id="rId30"/>
    <p:sldId id="320" r:id="rId31"/>
    <p:sldId id="308" r:id="rId32"/>
    <p:sldId id="319" r:id="rId33"/>
    <p:sldId id="302" r:id="rId34"/>
    <p:sldId id="312" r:id="rId35"/>
    <p:sldId id="301" r:id="rId36"/>
    <p:sldId id="310" r:id="rId37"/>
    <p:sldId id="309" r:id="rId38"/>
    <p:sldId id="311" r:id="rId39"/>
    <p:sldId id="314" r:id="rId40"/>
    <p:sldId id="321" r:id="rId41"/>
    <p:sldId id="324" r:id="rId42"/>
    <p:sldId id="322" r:id="rId43"/>
    <p:sldId id="323" r:id="rId44"/>
    <p:sldId id="325" r:id="rId45"/>
    <p:sldId id="326" r:id="rId46"/>
    <p:sldId id="307" r:id="rId47"/>
    <p:sldId id="327" r:id="rId48"/>
    <p:sldId id="328" r:id="rId49"/>
    <p:sldId id="281" r:id="rId50"/>
  </p:sldIdLst>
  <p:sldSz cx="12193588" cy="6858000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08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26" y="1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352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352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50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6232680" y="1604520"/>
            <a:ext cx="53550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50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32" name="PlaceHolder 5"/>
          <p:cNvSpPr>
            <a:spLocks noGrp="1"/>
          </p:cNvSpPr>
          <p:nvPr>
            <p:ph type="body"/>
          </p:nvPr>
        </p:nvSpPr>
        <p:spPr>
          <a:xfrm>
            <a:off x="6232680" y="3682080"/>
            <a:ext cx="53550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4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4320000" y="1604520"/>
            <a:ext cx="35334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 type="body"/>
          </p:nvPr>
        </p:nvSpPr>
        <p:spPr>
          <a:xfrm>
            <a:off x="8030520" y="1604520"/>
            <a:ext cx="35334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4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38" name="PlaceHolder 6"/>
          <p:cNvSpPr>
            <a:spLocks noGrp="1"/>
          </p:cNvSpPr>
          <p:nvPr>
            <p:ph type="body"/>
          </p:nvPr>
        </p:nvSpPr>
        <p:spPr>
          <a:xfrm>
            <a:off x="4320000" y="3682080"/>
            <a:ext cx="35334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39" name="PlaceHolder 7"/>
          <p:cNvSpPr>
            <a:spLocks noGrp="1"/>
          </p:cNvSpPr>
          <p:nvPr>
            <p:ph type="body"/>
          </p:nvPr>
        </p:nvSpPr>
        <p:spPr>
          <a:xfrm>
            <a:off x="8030520" y="3682080"/>
            <a:ext cx="35334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08057-AB40-4B24-97B6-02AF39A3643D}" type="datetimeFigureOut">
              <a:rPr lang="pt-BR" smtClean="0"/>
              <a:pPr/>
              <a:t>27/09/2018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B5671-E108-4632-BCB3-5509CABA574E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879767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352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352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50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0" name="PlaceHolder 3"/>
          <p:cNvSpPr>
            <a:spLocks noGrp="1"/>
          </p:cNvSpPr>
          <p:nvPr>
            <p:ph type="body"/>
          </p:nvPr>
        </p:nvSpPr>
        <p:spPr>
          <a:xfrm>
            <a:off x="6232680" y="1604520"/>
            <a:ext cx="53550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352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50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 type="body"/>
          </p:nvPr>
        </p:nvSpPr>
        <p:spPr>
          <a:xfrm>
            <a:off x="6232680" y="1604520"/>
            <a:ext cx="53550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50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50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 type="body"/>
          </p:nvPr>
        </p:nvSpPr>
        <p:spPr>
          <a:xfrm>
            <a:off x="6232680" y="1604520"/>
            <a:ext cx="53550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 type="body"/>
          </p:nvPr>
        </p:nvSpPr>
        <p:spPr>
          <a:xfrm>
            <a:off x="6232680" y="3682080"/>
            <a:ext cx="53550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50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 type="body"/>
          </p:nvPr>
        </p:nvSpPr>
        <p:spPr>
          <a:xfrm>
            <a:off x="6232680" y="1604520"/>
            <a:ext cx="53550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352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5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 hidden="1"/>
          <p:cNvSpPr/>
          <p:nvPr/>
        </p:nvSpPr>
        <p:spPr>
          <a:xfrm>
            <a:off x="2520" y="6399360"/>
            <a:ext cx="12186720" cy="455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" name="CustomShape 2" hidden="1"/>
          <p:cNvSpPr/>
          <p:nvPr/>
        </p:nvSpPr>
        <p:spPr>
          <a:xfrm>
            <a:off x="360" y="6332760"/>
            <a:ext cx="12186720" cy="615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" name="PlaceHolder 3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pt-BR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3" name="PlaceHolder 4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352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7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9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Imagem 1"/>
          <p:cNvPicPr/>
          <p:nvPr/>
        </p:nvPicPr>
        <p:blipFill>
          <a:blip r:embed="rId2"/>
          <a:srcRect l="9915" t="45249" r="48337" b="30817"/>
          <a:stretch/>
        </p:blipFill>
        <p:spPr>
          <a:xfrm>
            <a:off x="3551400" y="2608560"/>
            <a:ext cx="5085360" cy="1636560"/>
          </a:xfrm>
          <a:prstGeom prst="rect">
            <a:avLst/>
          </a:prstGeom>
          <a:ln>
            <a:noFill/>
          </a:ln>
        </p:spPr>
      </p:pic>
      <p:sp>
        <p:nvSpPr>
          <p:cNvPr id="79" name="CustomShape 1"/>
          <p:cNvSpPr/>
          <p:nvPr/>
        </p:nvSpPr>
        <p:spPr>
          <a:xfrm>
            <a:off x="1099800" y="4455000"/>
            <a:ext cx="10055880" cy="1140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Imagem 1"/>
          <p:cNvPicPr/>
          <p:nvPr/>
        </p:nvPicPr>
        <p:blipFill>
          <a:blip r:embed="rId2"/>
          <a:stretch/>
        </p:blipFill>
        <p:spPr>
          <a:xfrm>
            <a:off x="0" y="0"/>
            <a:ext cx="12191400" cy="6856560"/>
          </a:xfrm>
          <a:prstGeom prst="rect">
            <a:avLst/>
          </a:prstGeom>
          <a:ln w="9360">
            <a:noFill/>
          </a:ln>
        </p:spPr>
      </p:pic>
      <p:sp>
        <p:nvSpPr>
          <p:cNvPr id="110" name="CustomShape 1"/>
          <p:cNvSpPr/>
          <p:nvPr/>
        </p:nvSpPr>
        <p:spPr>
          <a:xfrm>
            <a:off x="886320" y="1065600"/>
            <a:ext cx="10514160" cy="846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rmAutofit/>
          </a:bodyPr>
          <a:lstStyle/>
          <a:p>
            <a:pPr algn="ctr">
              <a:lnSpc>
                <a:spcPct val="85000"/>
              </a:lnSpc>
            </a:pPr>
            <a:r>
              <a:rPr lang="pt-BR" sz="4000" b="1" strike="noStrike" spc="-35">
                <a:solidFill>
                  <a:srgbClr val="45869E"/>
                </a:solidFill>
                <a:latin typeface="Calibri Light"/>
                <a:ea typeface="DejaVu Sans"/>
              </a:rPr>
              <a:t>Fusível</a:t>
            </a:r>
            <a:endParaRPr lang="pt-BR" sz="4000" b="0" strike="noStrike" spc="-1">
              <a:latin typeface="Arial"/>
            </a:endParaRPr>
          </a:p>
        </p:txBody>
      </p:sp>
      <p:sp>
        <p:nvSpPr>
          <p:cNvPr id="111" name="CustomShape 2"/>
          <p:cNvSpPr/>
          <p:nvPr/>
        </p:nvSpPr>
        <p:spPr>
          <a:xfrm>
            <a:off x="1543680" y="1964520"/>
            <a:ext cx="9324360" cy="465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0" bIns="45000">
            <a:normAutofit/>
          </a:bodyPr>
          <a:lstStyle/>
          <a:p>
            <a:pPr algn="ctr"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</a:pPr>
            <a:endParaRPr lang="pt-BR" sz="1800" b="0" strike="noStrike" spc="-1" dirty="0">
              <a:latin typeface="Arial"/>
            </a:endParaRPr>
          </a:p>
          <a:p>
            <a:pPr marL="91440" indent="-89280" algn="just"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  <a:buClr>
                <a:srgbClr val="124163"/>
              </a:buClr>
              <a:buFont typeface="Arial"/>
              <a:buChar char="•"/>
            </a:pPr>
            <a:r>
              <a:rPr lang="pt-BR" sz="1800" b="0" strike="noStrike" spc="-1" dirty="0">
                <a:solidFill>
                  <a:srgbClr val="45869E"/>
                </a:solidFill>
                <a:latin typeface="Arial"/>
                <a:ea typeface="DejaVu Sans"/>
              </a:rPr>
              <a:t>Proteção contra sobrecorrente;</a:t>
            </a:r>
            <a:endParaRPr lang="pt-BR" sz="1800" b="0" strike="noStrike" spc="-1" dirty="0">
              <a:latin typeface="Arial"/>
            </a:endParaRPr>
          </a:p>
          <a:p>
            <a:pPr marL="91440" indent="-89280" algn="just"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  <a:buClr>
                <a:srgbClr val="124163"/>
              </a:buClr>
              <a:buFont typeface="Arial"/>
              <a:buChar char="•"/>
            </a:pPr>
            <a:r>
              <a:rPr lang="pt-BR" sz="1800" b="0" strike="noStrike" spc="-1" dirty="0">
                <a:solidFill>
                  <a:srgbClr val="45869E"/>
                </a:solidFill>
                <a:latin typeface="Calibri"/>
                <a:ea typeface="DejaVu Sans"/>
              </a:rPr>
              <a:t> Para </a:t>
            </a:r>
            <a:r>
              <a:rPr lang="pt-BR" sz="1800" b="0" strike="noStrike" spc="-1" dirty="0" err="1">
                <a:solidFill>
                  <a:srgbClr val="45869E"/>
                </a:solidFill>
                <a:latin typeface="Calibri"/>
                <a:ea typeface="DejaVu Sans"/>
              </a:rPr>
              <a:t>corrrentes</a:t>
            </a:r>
            <a:r>
              <a:rPr lang="pt-BR" sz="1800" b="0" strike="noStrike" spc="-1" dirty="0">
                <a:solidFill>
                  <a:srgbClr val="45869E"/>
                </a:solidFill>
                <a:latin typeface="Calibri"/>
                <a:ea typeface="DejaVu Sans"/>
              </a:rPr>
              <a:t> normais: Condutor convencional;</a:t>
            </a:r>
            <a:endParaRPr lang="pt-BR" sz="1800" b="0" strike="noStrike" spc="-1" dirty="0">
              <a:latin typeface="Arial"/>
            </a:endParaRPr>
          </a:p>
          <a:p>
            <a:pPr marL="91440" indent="-89280" algn="just"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  <a:buClr>
                <a:srgbClr val="124163"/>
              </a:buClr>
              <a:buFont typeface="Arial"/>
              <a:buChar char="•"/>
            </a:pPr>
            <a:r>
              <a:rPr lang="pt-BR" sz="1800" b="0" strike="noStrike" spc="-1" dirty="0">
                <a:solidFill>
                  <a:srgbClr val="45869E"/>
                </a:solidFill>
                <a:latin typeface="Calibri"/>
                <a:ea typeface="DejaVu Sans"/>
              </a:rPr>
              <a:t>Correntes acima do limite: Derrete e as conexões se rompem;</a:t>
            </a:r>
            <a:endParaRPr lang="pt-BR" sz="1800" b="0" strike="noStrike" spc="-1" dirty="0">
              <a:latin typeface="Arial"/>
            </a:endParaRPr>
          </a:p>
          <a:p>
            <a:pPr algn="just">
              <a:lnSpc>
                <a:spcPct val="150000"/>
              </a:lnSpc>
              <a:spcBef>
                <a:spcPts val="1199"/>
              </a:spcBef>
              <a:spcAft>
                <a:spcPts val="201"/>
              </a:spcAft>
            </a:pPr>
            <a:endParaRPr lang="pt-BR" sz="1800" b="0" strike="noStrike" spc="-1" dirty="0">
              <a:latin typeface="Arial"/>
            </a:endParaRPr>
          </a:p>
          <a:p>
            <a:pPr algn="just">
              <a:lnSpc>
                <a:spcPct val="150000"/>
              </a:lnSpc>
              <a:spcBef>
                <a:spcPts val="1199"/>
              </a:spcBef>
              <a:spcAft>
                <a:spcPts val="201"/>
              </a:spcAft>
            </a:pPr>
            <a:endParaRPr lang="pt-BR" sz="1800" b="0" strike="noStrike" spc="-1" dirty="0">
              <a:latin typeface="Arial"/>
            </a:endParaRPr>
          </a:p>
        </p:txBody>
      </p:sp>
      <p:pic>
        <p:nvPicPr>
          <p:cNvPr id="112" name="Imagem 111"/>
          <p:cNvPicPr/>
          <p:nvPr/>
        </p:nvPicPr>
        <p:blipFill>
          <a:blip r:embed="rId3"/>
          <a:stretch/>
        </p:blipFill>
        <p:spPr>
          <a:xfrm>
            <a:off x="1800000" y="3672000"/>
            <a:ext cx="3607920" cy="2886120"/>
          </a:xfrm>
          <a:prstGeom prst="rect">
            <a:avLst/>
          </a:prstGeom>
          <a:ln>
            <a:noFill/>
          </a:ln>
        </p:spPr>
      </p:pic>
      <p:pic>
        <p:nvPicPr>
          <p:cNvPr id="113" name="Imagem 112"/>
          <p:cNvPicPr/>
          <p:nvPr/>
        </p:nvPicPr>
        <p:blipFill>
          <a:blip r:embed="rId4"/>
          <a:stretch/>
        </p:blipFill>
        <p:spPr>
          <a:xfrm>
            <a:off x="6152400" y="3747240"/>
            <a:ext cx="4646880" cy="27320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CustomShape 1"/>
          <p:cNvSpPr/>
          <p:nvPr/>
        </p:nvSpPr>
        <p:spPr>
          <a:xfrm>
            <a:off x="886320" y="1065600"/>
            <a:ext cx="10514160" cy="846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rmAutofit/>
          </a:bodyPr>
          <a:lstStyle/>
          <a:p>
            <a:pPr algn="ctr">
              <a:lnSpc>
                <a:spcPct val="85000"/>
              </a:lnSpc>
            </a:pPr>
            <a:r>
              <a:rPr lang="pt-BR" sz="4000" b="1" strike="noStrike" spc="-35">
                <a:solidFill>
                  <a:srgbClr val="45869E"/>
                </a:solidFill>
                <a:latin typeface="Calibri Light"/>
                <a:ea typeface="DejaVu Sans"/>
              </a:rPr>
              <a:t>Resistência</a:t>
            </a:r>
            <a:endParaRPr lang="pt-BR" sz="4000" b="0" strike="noStrike" spc="-1">
              <a:latin typeface="Arial"/>
            </a:endParaRPr>
          </a:p>
        </p:txBody>
      </p:sp>
      <p:sp>
        <p:nvSpPr>
          <p:cNvPr id="115" name="CustomShape 2"/>
          <p:cNvSpPr/>
          <p:nvPr/>
        </p:nvSpPr>
        <p:spPr>
          <a:xfrm>
            <a:off x="1543680" y="1964520"/>
            <a:ext cx="9324360" cy="465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0" bIns="45000">
            <a:normAutofit/>
          </a:bodyPr>
          <a:lstStyle/>
          <a:p>
            <a:pPr algn="ctr"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</a:pPr>
            <a:endParaRPr lang="pt-BR" sz="1800" b="0" strike="noStrike" spc="-1" dirty="0">
              <a:latin typeface="Arial"/>
            </a:endParaRPr>
          </a:p>
          <a:p>
            <a:pPr marL="91440" indent="-89280" algn="just"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  <a:buClr>
                <a:srgbClr val="124163"/>
              </a:buClr>
              <a:buFont typeface="Arial"/>
              <a:buChar char="•"/>
            </a:pPr>
            <a:r>
              <a:rPr lang="pt-BR" sz="1800" b="0" strike="noStrike" spc="-1" dirty="0">
                <a:solidFill>
                  <a:srgbClr val="45869E"/>
                </a:solidFill>
                <a:latin typeface="Calibri Light"/>
                <a:ea typeface="DejaVu Sans"/>
              </a:rPr>
              <a:t> Oposição à passagem de corrente</a:t>
            </a:r>
            <a:r>
              <a:rPr lang="pt-BR" sz="1800" b="0" strike="noStrike" spc="-1" dirty="0">
                <a:solidFill>
                  <a:srgbClr val="45869E"/>
                </a:solidFill>
                <a:latin typeface="Calibri"/>
                <a:ea typeface="DejaVu Sans"/>
              </a:rPr>
              <a:t>;</a:t>
            </a:r>
            <a:endParaRPr lang="pt-BR" sz="1800" b="0" strike="noStrike" spc="-1" dirty="0">
              <a:latin typeface="Arial"/>
            </a:endParaRPr>
          </a:p>
          <a:p>
            <a:pPr marL="91440" indent="-89280" algn="just"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  <a:buClr>
                <a:srgbClr val="124163"/>
              </a:buClr>
              <a:buFont typeface="Arial"/>
              <a:buChar char="•"/>
            </a:pPr>
            <a:r>
              <a:rPr lang="pt-BR" sz="1800" b="0" strike="noStrike" spc="-1" dirty="0">
                <a:solidFill>
                  <a:srgbClr val="45869E"/>
                </a:solidFill>
                <a:latin typeface="Calibri"/>
                <a:ea typeface="DejaVu Sans"/>
              </a:rPr>
              <a:t>Choque entre portadores e estrutura da matéria;</a:t>
            </a:r>
            <a:endParaRPr lang="pt-BR" sz="1800" b="0" strike="noStrike" spc="-1" dirty="0"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</a:pPr>
            <a:r>
              <a:rPr lang="pt-BR" sz="1800" b="0" strike="noStrike" spc="-1" dirty="0">
                <a:solidFill>
                  <a:srgbClr val="45869E"/>
                </a:solidFill>
                <a:latin typeface="Calibri"/>
                <a:ea typeface="DejaVu Sans"/>
              </a:rPr>
              <a:t>Converte energia cinética dos portadores em energia térmica;</a:t>
            </a:r>
            <a:endParaRPr lang="pt-BR" sz="1800" b="0" strike="noStrike" spc="-1" dirty="0">
              <a:latin typeface="Arial"/>
            </a:endParaRPr>
          </a:p>
          <a:p>
            <a:pPr marL="91440" indent="-89280" algn="just"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  <a:buClr>
                <a:srgbClr val="124163"/>
              </a:buClr>
              <a:buFont typeface="Arial"/>
              <a:buChar char="•"/>
            </a:pPr>
            <a:r>
              <a:rPr lang="pt-BR" sz="1800" b="0" strike="noStrike" spc="-1" dirty="0">
                <a:solidFill>
                  <a:srgbClr val="45869E"/>
                </a:solidFill>
                <a:latin typeface="Calibri"/>
                <a:ea typeface="DejaVu Sans"/>
              </a:rPr>
              <a:t>Materiais R = </a:t>
            </a:r>
            <a:endParaRPr lang="pt-BR" sz="1800" b="0" strike="noStrike" spc="-1" dirty="0">
              <a:latin typeface="Arial"/>
            </a:endParaRPr>
          </a:p>
          <a:p>
            <a:pPr marL="91440" indent="-89280" algn="just"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  <a:buClr>
                <a:srgbClr val="124163"/>
              </a:buClr>
              <a:buFont typeface="Arial"/>
              <a:buChar char="•"/>
            </a:pPr>
            <a:r>
              <a:rPr lang="pt-BR" sz="1800" b="0" strike="noStrike" spc="-1" dirty="0">
                <a:solidFill>
                  <a:srgbClr val="45869E"/>
                </a:solidFill>
                <a:latin typeface="Calibri"/>
                <a:ea typeface="DejaVu Sans"/>
              </a:rPr>
              <a:t> Lei de Ohm: V = RI ;</a:t>
            </a:r>
            <a:endParaRPr lang="pt-BR" sz="1800" b="0" strike="noStrike" spc="-1" dirty="0">
              <a:latin typeface="Arial"/>
            </a:endParaRPr>
          </a:p>
          <a:p>
            <a:pPr marL="91440" indent="-89280" algn="just"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  <a:buClr>
                <a:srgbClr val="124163"/>
              </a:buClr>
              <a:buFont typeface="Arial"/>
              <a:buChar char="•"/>
            </a:pPr>
            <a:r>
              <a:rPr lang="pt-BR" sz="1800" b="0" strike="noStrike" spc="-1" dirty="0">
                <a:solidFill>
                  <a:srgbClr val="45869E"/>
                </a:solidFill>
                <a:latin typeface="Calibri"/>
                <a:ea typeface="DejaVu Sans"/>
              </a:rPr>
              <a:t>Temperatura: R =                              ;</a:t>
            </a:r>
            <a:endParaRPr lang="pt-BR" sz="1800" b="0" strike="noStrike" spc="-1" dirty="0">
              <a:latin typeface="Arial"/>
            </a:endParaRPr>
          </a:p>
          <a:p>
            <a:pPr marL="91440" indent="-89280" algn="just"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  <a:buClr>
                <a:srgbClr val="124163"/>
              </a:buClr>
              <a:buFont typeface="Arial"/>
              <a:buChar char="•"/>
            </a:pPr>
            <a:r>
              <a:rPr lang="pt-BR" sz="1790" b="0" strike="noStrike" spc="-1" dirty="0">
                <a:solidFill>
                  <a:srgbClr val="45869E"/>
                </a:solidFill>
                <a:latin typeface="Calibri"/>
                <a:ea typeface="DejaVu Sans"/>
              </a:rPr>
              <a:t>Unidade no SI:	 </a:t>
            </a:r>
            <a:r>
              <a:rPr lang="pt-BR" sz="1800" b="0" strike="noStrike" spc="-1" dirty="0">
                <a:solidFill>
                  <a:srgbClr val="45869E"/>
                </a:solidFill>
                <a:latin typeface="Calibri"/>
                <a:ea typeface="DejaVu Sans"/>
              </a:rPr>
              <a:t>(Ohms)</a:t>
            </a:r>
            <a:r>
              <a:rPr lang="pt-BR" sz="1790" b="0" strike="noStrike" spc="-1" dirty="0">
                <a:solidFill>
                  <a:srgbClr val="45869E"/>
                </a:solidFill>
                <a:latin typeface="Calibri"/>
                <a:ea typeface="DejaVu Sans"/>
              </a:rPr>
              <a:t>   </a:t>
            </a:r>
            <a:endParaRPr lang="pt-BR" sz="1790" b="0" strike="noStrike" spc="-1" dirty="0"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</a:pPr>
            <a:endParaRPr lang="pt-BR" sz="1790" b="0" strike="noStrike" spc="-1" dirty="0">
              <a:latin typeface="Arial"/>
            </a:endParaRPr>
          </a:p>
          <a:p>
            <a:pPr algn="just">
              <a:lnSpc>
                <a:spcPct val="150000"/>
              </a:lnSpc>
              <a:spcBef>
                <a:spcPts val="1199"/>
              </a:spcBef>
              <a:spcAft>
                <a:spcPts val="201"/>
              </a:spcAft>
            </a:pPr>
            <a:endParaRPr lang="pt-BR" sz="1790" b="0" strike="noStrike" spc="-1" dirty="0">
              <a:latin typeface="Arial"/>
            </a:endParaRPr>
          </a:p>
          <a:p>
            <a:pPr algn="just">
              <a:lnSpc>
                <a:spcPct val="150000"/>
              </a:lnSpc>
              <a:spcBef>
                <a:spcPts val="1199"/>
              </a:spcBef>
              <a:spcAft>
                <a:spcPts val="201"/>
              </a:spcAft>
            </a:pPr>
            <a:endParaRPr lang="pt-BR" sz="1790" b="0" strike="noStrike" spc="-1" dirty="0">
              <a:latin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6" name="Formula 3"/>
              <p:cNvSpPr txBox="1"/>
              <p:nvPr/>
            </p:nvSpPr>
            <p:spPr>
              <a:xfrm>
                <a:off x="2905560" y="3645631"/>
                <a:ext cx="304920" cy="445680"/>
              </a:xfrm>
              <a:prstGeom prst="rect">
                <a:avLst/>
              </a:prstGeo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>
                              <a:latin typeface="Cambria Math" panose="02040503050406030204" pitchFamily="18" charset="0"/>
                            </a:rPr>
                            <m:t>𝜌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𝑙</m:t>
                          </m:r>
                        </m:num>
                        <m:den>
                          <m:r>
                            <a:rPr>
                              <a:latin typeface="Cambria Math" panose="02040503050406030204" pitchFamily="18" charset="0"/>
                            </a:rPr>
                            <m:t>𝐴</m:t>
                          </m:r>
                        </m:den>
                      </m:f>
                    </m:oMath>
                  </m:oMathPara>
                </a14:m>
                <a:endParaRPr dirty="0"/>
              </a:p>
            </p:txBody>
          </p:sp>
        </mc:Choice>
        <mc:Fallback>
          <p:sp>
            <p:nvSpPr>
              <p:cNvPr id="116" name="Formula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5560" y="3645631"/>
                <a:ext cx="304920" cy="445680"/>
              </a:xfrm>
              <a:prstGeom prst="rect">
                <a:avLst/>
              </a:prstGeom>
              <a:blipFill>
                <a:blip r:embed="rId2"/>
                <a:stretch>
                  <a:fillRect b="-273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7" name="Formula 4"/>
              <p:cNvSpPr txBox="1"/>
              <p:nvPr/>
            </p:nvSpPr>
            <p:spPr>
              <a:xfrm>
                <a:off x="2934360" y="4632891"/>
                <a:ext cx="2603580" cy="332229"/>
              </a:xfrm>
              <a:prstGeom prst="rect">
                <a:avLst/>
              </a:prstGeo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𝛼</m:t>
                          </m:r>
                          <m:d>
                            <m:d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dirty="0"/>
              </a:p>
            </p:txBody>
          </p:sp>
        </mc:Choice>
        <mc:Fallback>
          <p:sp>
            <p:nvSpPr>
              <p:cNvPr id="117" name="Formula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4360" y="4632891"/>
                <a:ext cx="2603580" cy="332229"/>
              </a:xfrm>
              <a:prstGeom prst="rect">
                <a:avLst/>
              </a:prstGeom>
              <a:blipFill>
                <a:blip r:embed="rId3"/>
                <a:stretch>
                  <a:fillRect b="-129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8" name="Imagem 117"/>
          <p:cNvPicPr/>
          <p:nvPr/>
        </p:nvPicPr>
        <p:blipFill>
          <a:blip r:embed="rId4"/>
          <a:stretch/>
        </p:blipFill>
        <p:spPr>
          <a:xfrm>
            <a:off x="2047680" y="5916240"/>
            <a:ext cx="2847600" cy="635040"/>
          </a:xfrm>
          <a:prstGeom prst="rect">
            <a:avLst/>
          </a:prstGeom>
          <a:ln>
            <a:noFill/>
          </a:ln>
        </p:spPr>
      </p:pic>
      <p:pic>
        <p:nvPicPr>
          <p:cNvPr id="119" name="Imagem 118"/>
          <p:cNvPicPr/>
          <p:nvPr/>
        </p:nvPicPr>
        <p:blipFill>
          <a:blip r:embed="rId5"/>
          <a:stretch/>
        </p:blipFill>
        <p:spPr>
          <a:xfrm>
            <a:off x="6912000" y="5184000"/>
            <a:ext cx="2782080" cy="1799280"/>
          </a:xfrm>
          <a:prstGeom prst="rect">
            <a:avLst/>
          </a:prstGeom>
          <a:ln>
            <a:noFill/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20" name="Formula 5"/>
              <p:cNvSpPr txBox="1"/>
              <p:nvPr/>
            </p:nvSpPr>
            <p:spPr>
              <a:xfrm>
                <a:off x="3086820" y="5130982"/>
                <a:ext cx="247320" cy="175680"/>
              </a:xfrm>
              <a:prstGeom prst="rect">
                <a:avLst/>
              </a:prstGeo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>
                          <a:latin typeface="Cambria Math" panose="02040503050406030204" pitchFamily="18" charset="0"/>
                        </a:rPr>
                        <m:t>𝛺</m:t>
                      </m:r>
                    </m:oMath>
                  </m:oMathPara>
                </a14:m>
                <a:endParaRPr dirty="0"/>
              </a:p>
            </p:txBody>
          </p:sp>
        </mc:Choice>
        <mc:Fallback>
          <p:sp>
            <p:nvSpPr>
              <p:cNvPr id="120" name="Formula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6820" y="5130982"/>
                <a:ext cx="247320" cy="175680"/>
              </a:xfrm>
              <a:prstGeom prst="rect">
                <a:avLst/>
              </a:prstGeom>
              <a:blipFill>
                <a:blip r:embed="rId6"/>
                <a:stretch>
                  <a:fillRect r="-34146" b="-965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Imagem 1"/>
          <p:cNvPicPr/>
          <p:nvPr/>
        </p:nvPicPr>
        <p:blipFill>
          <a:blip r:embed="rId2"/>
          <a:stretch/>
        </p:blipFill>
        <p:spPr>
          <a:xfrm>
            <a:off x="0" y="0"/>
            <a:ext cx="12191400" cy="6856560"/>
          </a:xfrm>
          <a:prstGeom prst="rect">
            <a:avLst/>
          </a:prstGeom>
          <a:ln w="9360">
            <a:noFill/>
          </a:ln>
        </p:spPr>
      </p:pic>
      <p:sp>
        <p:nvSpPr>
          <p:cNvPr id="122" name="CustomShape 1"/>
          <p:cNvSpPr/>
          <p:nvPr/>
        </p:nvSpPr>
        <p:spPr>
          <a:xfrm>
            <a:off x="886320" y="1065600"/>
            <a:ext cx="10514160" cy="846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rmAutofit/>
          </a:bodyPr>
          <a:lstStyle/>
          <a:p>
            <a:pPr algn="ctr">
              <a:lnSpc>
                <a:spcPct val="85000"/>
              </a:lnSpc>
            </a:pPr>
            <a:r>
              <a:rPr lang="pt-BR" sz="4000" b="1" strike="noStrike" spc="-35">
                <a:solidFill>
                  <a:srgbClr val="45869E"/>
                </a:solidFill>
                <a:latin typeface="Calibri Light"/>
                <a:ea typeface="DejaVu Sans"/>
              </a:rPr>
              <a:t>Resistor</a:t>
            </a:r>
            <a:endParaRPr lang="pt-BR" sz="4000" b="0" strike="noStrike" spc="-1">
              <a:latin typeface="Arial"/>
            </a:endParaRPr>
          </a:p>
        </p:txBody>
      </p:sp>
      <p:sp>
        <p:nvSpPr>
          <p:cNvPr id="123" name="CustomShape 2"/>
          <p:cNvSpPr/>
          <p:nvPr/>
        </p:nvSpPr>
        <p:spPr>
          <a:xfrm>
            <a:off x="1543680" y="1964520"/>
            <a:ext cx="9324360" cy="465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0" bIns="45000">
            <a:normAutofit/>
          </a:bodyPr>
          <a:lstStyle/>
          <a:p>
            <a:pPr algn="ctr"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</a:pPr>
            <a:endParaRPr lang="pt-BR" sz="1800" b="0" strike="noStrike" spc="-1">
              <a:latin typeface="Arial"/>
            </a:endParaRPr>
          </a:p>
          <a:p>
            <a:pPr marL="91440" indent="-89280" algn="just"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  <a:buClr>
                <a:srgbClr val="124163"/>
              </a:buClr>
              <a:buFont typeface="Arial"/>
              <a:buChar char="•"/>
            </a:pPr>
            <a:r>
              <a:rPr lang="pt-BR" sz="1800" b="0" strike="noStrike" spc="-1">
                <a:solidFill>
                  <a:srgbClr val="45869E"/>
                </a:solidFill>
                <a:latin typeface="Calibri Light"/>
                <a:ea typeface="DejaVu Sans"/>
              </a:rPr>
              <a:t> Componente passivo com resistência definida</a:t>
            </a:r>
            <a:r>
              <a:rPr lang="pt-BR" sz="1800" b="0" strike="noStrike" spc="-1">
                <a:solidFill>
                  <a:srgbClr val="45869E"/>
                </a:solidFill>
                <a:latin typeface="Calibri"/>
                <a:ea typeface="DejaVu Sans"/>
              </a:rPr>
              <a:t>;</a:t>
            </a:r>
            <a:endParaRPr lang="pt-BR" sz="1800" b="0" strike="noStrike" spc="-1">
              <a:latin typeface="Arial"/>
            </a:endParaRPr>
          </a:p>
          <a:p>
            <a:pPr marL="91440" indent="-89280" algn="just"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  <a:buClr>
                <a:srgbClr val="124163"/>
              </a:buClr>
              <a:buFont typeface="Arial"/>
              <a:buChar char="•"/>
            </a:pPr>
            <a:r>
              <a:rPr lang="pt-BR" sz="1800" b="0" strike="noStrike" spc="-1">
                <a:solidFill>
                  <a:srgbClr val="45869E"/>
                </a:solidFill>
                <a:latin typeface="Calibri"/>
                <a:ea typeface="DejaVu Sans"/>
              </a:rPr>
              <a:t>Não armazena energia</a:t>
            </a:r>
            <a:endParaRPr lang="pt-BR" sz="1800" b="0" strike="noStrike" spc="-1">
              <a:latin typeface="Arial"/>
            </a:endParaRPr>
          </a:p>
          <a:p>
            <a:pPr algn="just">
              <a:lnSpc>
                <a:spcPct val="150000"/>
              </a:lnSpc>
              <a:spcBef>
                <a:spcPts val="1199"/>
              </a:spcBef>
              <a:spcAft>
                <a:spcPts val="201"/>
              </a:spcAft>
            </a:pPr>
            <a:endParaRPr lang="pt-BR" sz="1800" b="0" strike="noStrike" spc="-1">
              <a:latin typeface="Arial"/>
            </a:endParaRPr>
          </a:p>
          <a:p>
            <a:pPr algn="just">
              <a:lnSpc>
                <a:spcPct val="150000"/>
              </a:lnSpc>
              <a:spcBef>
                <a:spcPts val="1199"/>
              </a:spcBef>
              <a:spcAft>
                <a:spcPts val="201"/>
              </a:spcAft>
            </a:pPr>
            <a:endParaRPr lang="pt-BR" sz="1800" b="0" strike="noStrike" spc="-1">
              <a:latin typeface="Arial"/>
            </a:endParaRPr>
          </a:p>
        </p:txBody>
      </p:sp>
      <p:pic>
        <p:nvPicPr>
          <p:cNvPr id="124" name="Imagem 123"/>
          <p:cNvPicPr/>
          <p:nvPr/>
        </p:nvPicPr>
        <p:blipFill>
          <a:blip r:embed="rId3"/>
          <a:stretch/>
        </p:blipFill>
        <p:spPr>
          <a:xfrm>
            <a:off x="7200000" y="4032000"/>
            <a:ext cx="2913840" cy="2251080"/>
          </a:xfrm>
          <a:prstGeom prst="rect">
            <a:avLst/>
          </a:prstGeom>
          <a:ln>
            <a:noFill/>
          </a:ln>
        </p:spPr>
      </p:pic>
      <p:pic>
        <p:nvPicPr>
          <p:cNvPr id="125" name="Imagem 124"/>
          <p:cNvPicPr/>
          <p:nvPr/>
        </p:nvPicPr>
        <p:blipFill>
          <a:blip r:embed="rId4"/>
          <a:stretch/>
        </p:blipFill>
        <p:spPr>
          <a:xfrm>
            <a:off x="2038680" y="3600000"/>
            <a:ext cx="2856600" cy="28566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886320" y="880920"/>
            <a:ext cx="10514160" cy="846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rmAutofit/>
          </a:bodyPr>
          <a:lstStyle/>
          <a:p>
            <a:pPr algn="ctr">
              <a:lnSpc>
                <a:spcPct val="85000"/>
              </a:lnSpc>
            </a:pPr>
            <a:r>
              <a:rPr lang="pt-BR" sz="4000" b="1" strike="noStrike" spc="-35">
                <a:solidFill>
                  <a:srgbClr val="45869E"/>
                </a:solidFill>
                <a:latin typeface="Calibri Light"/>
                <a:ea typeface="DejaVu Sans"/>
              </a:rPr>
              <a:t>Resistor</a:t>
            </a:r>
            <a:endParaRPr lang="pt-BR" sz="4000" b="0" strike="noStrike" spc="-1">
              <a:latin typeface="Arial"/>
            </a:endParaRPr>
          </a:p>
        </p:txBody>
      </p:sp>
      <p:sp>
        <p:nvSpPr>
          <p:cNvPr id="127" name="CustomShape 2"/>
          <p:cNvSpPr/>
          <p:nvPr/>
        </p:nvSpPr>
        <p:spPr>
          <a:xfrm>
            <a:off x="1543680" y="1964520"/>
            <a:ext cx="9324360" cy="465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0" bIns="45000">
            <a:normAutofit/>
          </a:bodyPr>
          <a:lstStyle/>
          <a:p>
            <a:pPr algn="ctr"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</a:pPr>
            <a:endParaRPr lang="pt-BR" sz="1800" b="0" strike="noStrike" spc="-1"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</a:pPr>
            <a:endParaRPr lang="pt-BR" sz="1800" b="0" strike="noStrike" spc="-1">
              <a:latin typeface="Arial"/>
            </a:endParaRPr>
          </a:p>
          <a:p>
            <a:pPr marL="91440" indent="-89280" algn="just"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  <a:buClr>
                <a:srgbClr val="124163"/>
              </a:buClr>
              <a:buFont typeface="Arial"/>
              <a:buChar char="•"/>
            </a:pPr>
            <a:r>
              <a:rPr lang="pt-BR" sz="1800" b="0" strike="noStrike" spc="-1">
                <a:solidFill>
                  <a:srgbClr val="45869E"/>
                </a:solidFill>
                <a:latin typeface="Calibri"/>
                <a:ea typeface="DejaVu Sans"/>
              </a:rPr>
              <a:t> </a:t>
            </a:r>
            <a:endParaRPr lang="pt-BR" sz="1800" b="0" strike="noStrike" spc="-1">
              <a:latin typeface="Arial"/>
            </a:endParaRPr>
          </a:p>
          <a:p>
            <a:pPr algn="just">
              <a:lnSpc>
                <a:spcPct val="150000"/>
              </a:lnSpc>
              <a:spcBef>
                <a:spcPts val="1199"/>
              </a:spcBef>
              <a:spcAft>
                <a:spcPts val="201"/>
              </a:spcAft>
            </a:pPr>
            <a:endParaRPr lang="pt-BR" sz="1800" b="0" strike="noStrike" spc="-1">
              <a:latin typeface="Arial"/>
            </a:endParaRPr>
          </a:p>
          <a:p>
            <a:pPr algn="just">
              <a:lnSpc>
                <a:spcPct val="150000"/>
              </a:lnSpc>
              <a:spcBef>
                <a:spcPts val="1199"/>
              </a:spcBef>
              <a:spcAft>
                <a:spcPts val="201"/>
              </a:spcAft>
            </a:pPr>
            <a:endParaRPr lang="pt-BR" sz="1800" b="0" strike="noStrike" spc="-1">
              <a:latin typeface="Arial"/>
            </a:endParaRPr>
          </a:p>
        </p:txBody>
      </p:sp>
      <p:pic>
        <p:nvPicPr>
          <p:cNvPr id="128" name="Imagem 127"/>
          <p:cNvPicPr/>
          <p:nvPr/>
        </p:nvPicPr>
        <p:blipFill>
          <a:blip r:embed="rId2"/>
          <a:stretch/>
        </p:blipFill>
        <p:spPr>
          <a:xfrm>
            <a:off x="2025152" y="1585597"/>
            <a:ext cx="3821400" cy="5201280"/>
          </a:xfrm>
          <a:prstGeom prst="rect">
            <a:avLst/>
          </a:prstGeom>
          <a:ln>
            <a:noFill/>
          </a:ln>
        </p:spPr>
      </p:pic>
      <p:pic>
        <p:nvPicPr>
          <p:cNvPr id="1026" name="Picture 2" descr="marcaÃ§Ã£o resistor smd">
            <a:extLst>
              <a:ext uri="{FF2B5EF4-FFF2-40B4-BE49-F238E27FC236}">
                <a16:creationId xmlns:a16="http://schemas.microsoft.com/office/drawing/2014/main" id="{4445C53E-ED60-44F6-A3EF-0DEAEC8D47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8546" y="4833071"/>
            <a:ext cx="2857500" cy="151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sultado de imagem para resistor smd">
            <a:extLst>
              <a:ext uri="{FF2B5EF4-FFF2-40B4-BE49-F238E27FC236}">
                <a16:creationId xmlns:a16="http://schemas.microsoft.com/office/drawing/2014/main" id="{4CB6BA58-AB0E-4C49-80B6-3B34FEF73B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8546" y="1860059"/>
            <a:ext cx="2636002" cy="2432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CustomShape 1"/>
          <p:cNvSpPr/>
          <p:nvPr/>
        </p:nvSpPr>
        <p:spPr>
          <a:xfrm>
            <a:off x="576000" y="1024920"/>
            <a:ext cx="10514160" cy="846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rmAutofit/>
          </a:bodyPr>
          <a:lstStyle/>
          <a:p>
            <a:pPr algn="ctr">
              <a:lnSpc>
                <a:spcPct val="85000"/>
              </a:lnSpc>
            </a:pPr>
            <a:r>
              <a:rPr lang="pt-BR" sz="4000" b="1" strike="noStrike" spc="-35">
                <a:solidFill>
                  <a:srgbClr val="45869E"/>
                </a:solidFill>
                <a:latin typeface="Calibri Light"/>
                <a:ea typeface="DejaVu Sans"/>
              </a:rPr>
              <a:t>Associação de resistores</a:t>
            </a:r>
            <a:endParaRPr lang="pt-BR" sz="4000" b="0" strike="noStrike" spc="-1">
              <a:latin typeface="Arial"/>
            </a:endParaRPr>
          </a:p>
        </p:txBody>
      </p:sp>
      <p:sp>
        <p:nvSpPr>
          <p:cNvPr id="130" name="CustomShape 2"/>
          <p:cNvSpPr/>
          <p:nvPr/>
        </p:nvSpPr>
        <p:spPr>
          <a:xfrm>
            <a:off x="1543680" y="1964520"/>
            <a:ext cx="3567600" cy="465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0" bIns="45000">
            <a:normAutofit/>
          </a:bodyPr>
          <a:lstStyle/>
          <a:p>
            <a:pPr algn="ctr"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</a:pPr>
            <a:endParaRPr lang="pt-BR" sz="1800" b="0" strike="noStrike" spc="-1"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</a:pPr>
            <a:endParaRPr lang="pt-BR" sz="1800" b="0" strike="noStrike" spc="-1">
              <a:latin typeface="Arial"/>
            </a:endParaRPr>
          </a:p>
          <a:p>
            <a:pPr marL="91440" indent="-89280" algn="just">
              <a:lnSpc>
                <a:spcPct val="150000"/>
              </a:lnSpc>
              <a:spcBef>
                <a:spcPts val="1199"/>
              </a:spcBef>
              <a:spcAft>
                <a:spcPts val="201"/>
              </a:spcAft>
              <a:buClr>
                <a:srgbClr val="000000"/>
              </a:buClr>
              <a:buFont typeface="Arial"/>
              <a:buChar char="•"/>
            </a:pPr>
            <a:r>
              <a:rPr lang="pt-BR" sz="1800" b="0" strike="noStrike" spc="-1">
                <a:solidFill>
                  <a:srgbClr val="45869E"/>
                </a:solidFill>
                <a:latin typeface="Calibri"/>
                <a:ea typeface="DejaVu Sans"/>
              </a:rPr>
              <a:t>Série</a:t>
            </a:r>
            <a:endParaRPr lang="pt-BR" sz="1800" b="0" strike="noStrike" spc="-1">
              <a:latin typeface="Arial"/>
            </a:endParaRPr>
          </a:p>
          <a:p>
            <a:pPr algn="just">
              <a:lnSpc>
                <a:spcPct val="150000"/>
              </a:lnSpc>
              <a:spcBef>
                <a:spcPts val="1199"/>
              </a:spcBef>
              <a:spcAft>
                <a:spcPts val="201"/>
              </a:spcAft>
            </a:pPr>
            <a:endParaRPr lang="pt-BR" sz="1800" b="0" strike="noStrike" spc="-1">
              <a:latin typeface="Arial"/>
            </a:endParaRPr>
          </a:p>
          <a:p>
            <a:pPr algn="just">
              <a:lnSpc>
                <a:spcPct val="150000"/>
              </a:lnSpc>
              <a:spcBef>
                <a:spcPts val="1199"/>
              </a:spcBef>
              <a:spcAft>
                <a:spcPts val="201"/>
              </a:spcAft>
            </a:pPr>
            <a:endParaRPr lang="pt-BR" sz="1800" b="0" strike="noStrike" spc="-1">
              <a:latin typeface="Arial"/>
            </a:endParaRPr>
          </a:p>
          <a:p>
            <a:pPr marL="91440" indent="-89280" algn="just">
              <a:lnSpc>
                <a:spcPct val="150000"/>
              </a:lnSpc>
              <a:spcBef>
                <a:spcPts val="1199"/>
              </a:spcBef>
              <a:spcAft>
                <a:spcPts val="201"/>
              </a:spcAft>
              <a:buClr>
                <a:srgbClr val="000000"/>
              </a:buClr>
              <a:buFont typeface="Arial"/>
              <a:buChar char="•"/>
            </a:pPr>
            <a:r>
              <a:rPr lang="pt-BR" sz="1800" b="0" strike="noStrike" spc="-1">
                <a:solidFill>
                  <a:srgbClr val="45869E"/>
                </a:solidFill>
                <a:latin typeface="Calibri"/>
                <a:ea typeface="DejaVu Sans"/>
              </a:rPr>
              <a:t>Req = R1 + R2 + ... + Rn</a:t>
            </a:r>
            <a:endParaRPr lang="pt-BR" sz="1800" b="0" strike="noStrike" spc="-1">
              <a:latin typeface="Arial"/>
            </a:endParaRPr>
          </a:p>
        </p:txBody>
      </p:sp>
      <p:pic>
        <p:nvPicPr>
          <p:cNvPr id="131" name="Imagem 130"/>
          <p:cNvPicPr/>
          <p:nvPr/>
        </p:nvPicPr>
        <p:blipFill>
          <a:blip r:embed="rId2"/>
          <a:stretch/>
        </p:blipFill>
        <p:spPr>
          <a:xfrm>
            <a:off x="1541520" y="3598560"/>
            <a:ext cx="3713760" cy="1008720"/>
          </a:xfrm>
          <a:prstGeom prst="rect">
            <a:avLst/>
          </a:prstGeom>
          <a:ln>
            <a:noFill/>
          </a:ln>
        </p:spPr>
      </p:pic>
      <p:sp>
        <p:nvSpPr>
          <p:cNvPr id="132" name="CustomShape 3"/>
          <p:cNvSpPr/>
          <p:nvPr/>
        </p:nvSpPr>
        <p:spPr>
          <a:xfrm>
            <a:off x="6984000" y="1823760"/>
            <a:ext cx="3959280" cy="465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0" bIns="45000">
            <a:normAutofit/>
          </a:bodyPr>
          <a:lstStyle/>
          <a:p>
            <a:pPr algn="ctr"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</a:pPr>
            <a:endParaRPr lang="pt-BR" sz="1800" b="0" strike="noStrike" spc="-1"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</a:pPr>
            <a:endParaRPr lang="pt-BR" sz="1800" b="0" strike="noStrike" spc="-1">
              <a:latin typeface="Arial"/>
            </a:endParaRPr>
          </a:p>
          <a:p>
            <a:pPr marL="91440" indent="-89280" algn="just">
              <a:lnSpc>
                <a:spcPct val="150000"/>
              </a:lnSpc>
              <a:spcBef>
                <a:spcPts val="1199"/>
              </a:spcBef>
              <a:spcAft>
                <a:spcPts val="201"/>
              </a:spcAft>
              <a:buClr>
                <a:srgbClr val="000000"/>
              </a:buClr>
              <a:buFont typeface="Arial"/>
              <a:buChar char="•"/>
            </a:pPr>
            <a:r>
              <a:rPr lang="pt-BR" sz="1800" b="0" strike="noStrike" spc="-1">
                <a:solidFill>
                  <a:srgbClr val="45869E"/>
                </a:solidFill>
                <a:latin typeface="Calibri"/>
                <a:ea typeface="DejaVu Sans"/>
              </a:rPr>
              <a:t>Paralelo</a:t>
            </a:r>
            <a:endParaRPr lang="pt-BR" sz="1800" b="0" strike="noStrike" spc="-1">
              <a:latin typeface="Arial"/>
            </a:endParaRPr>
          </a:p>
          <a:p>
            <a:pPr algn="just">
              <a:lnSpc>
                <a:spcPct val="150000"/>
              </a:lnSpc>
              <a:spcBef>
                <a:spcPts val="1199"/>
              </a:spcBef>
              <a:spcAft>
                <a:spcPts val="201"/>
              </a:spcAft>
            </a:pPr>
            <a:endParaRPr lang="pt-BR" sz="1800" b="0" strike="noStrike" spc="-1">
              <a:latin typeface="Arial"/>
            </a:endParaRPr>
          </a:p>
          <a:p>
            <a:pPr algn="just">
              <a:lnSpc>
                <a:spcPct val="150000"/>
              </a:lnSpc>
              <a:spcBef>
                <a:spcPts val="1199"/>
              </a:spcBef>
              <a:spcAft>
                <a:spcPts val="201"/>
              </a:spcAft>
            </a:pPr>
            <a:endParaRPr lang="pt-BR" sz="1800" b="0" strike="noStrike" spc="-1">
              <a:latin typeface="Arial"/>
            </a:endParaRPr>
          </a:p>
          <a:p>
            <a:pPr algn="just">
              <a:lnSpc>
                <a:spcPct val="150000"/>
              </a:lnSpc>
              <a:spcBef>
                <a:spcPts val="1199"/>
              </a:spcBef>
              <a:spcAft>
                <a:spcPts val="201"/>
              </a:spcAft>
            </a:pPr>
            <a:endParaRPr lang="pt-BR" sz="1800" b="0" strike="noStrike" spc="-1">
              <a:latin typeface="Arial"/>
            </a:endParaRPr>
          </a:p>
          <a:p>
            <a:pPr marL="91440" indent="-89280" algn="just">
              <a:lnSpc>
                <a:spcPct val="150000"/>
              </a:lnSpc>
              <a:spcBef>
                <a:spcPts val="1199"/>
              </a:spcBef>
              <a:spcAft>
                <a:spcPts val="201"/>
              </a:spcAft>
              <a:buClr>
                <a:srgbClr val="000000"/>
              </a:buClr>
              <a:buFont typeface="Arial"/>
              <a:buChar char="•"/>
            </a:pPr>
            <a:r>
              <a:rPr lang="pt-BR" sz="1800" b="0" strike="noStrike" spc="-1">
                <a:solidFill>
                  <a:srgbClr val="45869E"/>
                </a:solidFill>
                <a:latin typeface="Calibri"/>
                <a:ea typeface="DejaVu Sans"/>
              </a:rPr>
              <a:t> </a:t>
            </a:r>
            <a:endParaRPr lang="pt-BR" sz="1800" b="0" strike="noStrike" spc="-1">
              <a:latin typeface="Arial"/>
            </a:endParaRPr>
          </a:p>
        </p:txBody>
      </p:sp>
      <p:pic>
        <p:nvPicPr>
          <p:cNvPr id="133" name="Imagem 132"/>
          <p:cNvPicPr/>
          <p:nvPr/>
        </p:nvPicPr>
        <p:blipFill>
          <a:blip r:embed="rId3"/>
          <a:stretch/>
        </p:blipFill>
        <p:spPr>
          <a:xfrm>
            <a:off x="7069320" y="3066480"/>
            <a:ext cx="2865960" cy="1684800"/>
          </a:xfrm>
          <a:prstGeom prst="rect">
            <a:avLst/>
          </a:prstGeom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4" name="Formula 4"/>
              <p:cNvSpPr txBox="1"/>
              <p:nvPr/>
            </p:nvSpPr>
            <p:spPr>
              <a:xfrm>
                <a:off x="7220520" y="5112000"/>
                <a:ext cx="2568960" cy="538920"/>
              </a:xfrm>
              <a:prstGeom prst="rect">
                <a:avLst/>
              </a:prstGeo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>
                              <a:latin typeface="Cambria Math" panose="02040503050406030204" pitchFamily="18" charset="0"/>
                            </a:rPr>
                            <m:t>𝑅𝑒𝑞</m:t>
                          </m:r>
                        </m:den>
                      </m:f>
                      <m:r>
                        <a:rPr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  <m:r>
                        <a:rPr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...</m:t>
                          </m:r>
                        </m:den>
                      </m:f>
                      <m:r>
                        <a:rPr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>
                              <a:latin typeface="Cambria Math" panose="02040503050406030204" pitchFamily="18" charset="0"/>
                            </a:rPr>
                            <m:t>𝑅𝑛</m:t>
                          </m:r>
                        </m:den>
                      </m:f>
                    </m:oMath>
                  </m:oMathPara>
                </a14:m>
                <a:endParaRPr/>
              </a:p>
            </p:txBody>
          </p:sp>
        </mc:Choice>
        <mc:Fallback xmlns:p15="http://schemas.microsoft.com/office/powerpoint/2012/main" xmlns:p14="http://schemas.microsoft.com/office/powerpoint/2010/main" xmlns=""/>
      </mc:AlternateContent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Imagem 1"/>
          <p:cNvPicPr/>
          <p:nvPr/>
        </p:nvPicPr>
        <p:blipFill>
          <a:blip r:embed="rId2"/>
          <a:stretch/>
        </p:blipFill>
        <p:spPr>
          <a:xfrm>
            <a:off x="0" y="0"/>
            <a:ext cx="12191400" cy="6856560"/>
          </a:xfrm>
          <a:prstGeom prst="rect">
            <a:avLst/>
          </a:prstGeom>
          <a:ln w="9360">
            <a:noFill/>
          </a:ln>
        </p:spPr>
      </p:pic>
      <p:sp>
        <p:nvSpPr>
          <p:cNvPr id="136" name="CustomShape 1"/>
          <p:cNvSpPr/>
          <p:nvPr/>
        </p:nvSpPr>
        <p:spPr>
          <a:xfrm>
            <a:off x="886320" y="1065600"/>
            <a:ext cx="10514160" cy="846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rmAutofit/>
          </a:bodyPr>
          <a:lstStyle/>
          <a:p>
            <a:pPr algn="ctr">
              <a:lnSpc>
                <a:spcPct val="85000"/>
              </a:lnSpc>
            </a:pPr>
            <a:r>
              <a:rPr lang="pt-BR" sz="4000" b="1" strike="noStrike" spc="-35">
                <a:solidFill>
                  <a:srgbClr val="45869E"/>
                </a:solidFill>
                <a:latin typeface="Calibri Light"/>
                <a:ea typeface="DejaVu Sans"/>
              </a:rPr>
              <a:t>Circuito</a:t>
            </a:r>
            <a:endParaRPr lang="pt-BR" sz="4000" b="0" strike="noStrike" spc="-1">
              <a:latin typeface="Arial"/>
            </a:endParaRPr>
          </a:p>
        </p:txBody>
      </p:sp>
      <p:sp>
        <p:nvSpPr>
          <p:cNvPr id="137" name="CustomShape 2"/>
          <p:cNvSpPr/>
          <p:nvPr/>
        </p:nvSpPr>
        <p:spPr>
          <a:xfrm>
            <a:off x="1543680" y="1964520"/>
            <a:ext cx="9324360" cy="465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0" bIns="45000">
            <a:normAutofit/>
          </a:bodyPr>
          <a:lstStyle/>
          <a:p>
            <a:pPr algn="ctr"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</a:pPr>
            <a:endParaRPr lang="pt-BR" sz="1800" b="0" strike="noStrike" spc="-1">
              <a:latin typeface="Arial"/>
            </a:endParaRPr>
          </a:p>
          <a:p>
            <a:pPr marL="91440" indent="-89280" algn="just"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  <a:buClr>
                <a:srgbClr val="124163"/>
              </a:buClr>
              <a:buFont typeface="Arial"/>
              <a:buChar char="•"/>
            </a:pPr>
            <a:r>
              <a:rPr lang="pt-BR" sz="1800" b="0" strike="noStrike" spc="-1">
                <a:solidFill>
                  <a:srgbClr val="45869E"/>
                </a:solidFill>
                <a:latin typeface="Calibri Light"/>
                <a:ea typeface="DejaVu Sans"/>
              </a:rPr>
              <a:t> Nó: Ponto do circuito em que dois ou mais terminais estejam ligados, um nó é um ponto equipotencial do circito</a:t>
            </a:r>
            <a:r>
              <a:rPr lang="pt-BR" sz="1800" b="0" strike="noStrike" spc="-1">
                <a:solidFill>
                  <a:srgbClr val="45869E"/>
                </a:solidFill>
                <a:latin typeface="Calibri"/>
                <a:ea typeface="DejaVu Sans"/>
              </a:rPr>
              <a:t>;</a:t>
            </a:r>
            <a:endParaRPr lang="pt-BR" sz="1800" b="0" strike="noStrike" spc="-1">
              <a:latin typeface="Arial"/>
            </a:endParaRPr>
          </a:p>
          <a:p>
            <a:pPr marL="91440" indent="-89280" algn="just"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  <a:buClr>
                <a:srgbClr val="124163"/>
              </a:buClr>
              <a:buFont typeface="Arial"/>
              <a:buChar char="•"/>
            </a:pPr>
            <a:r>
              <a:rPr lang="pt-BR" sz="1800" b="0" strike="noStrike" spc="-1">
                <a:solidFill>
                  <a:srgbClr val="45869E"/>
                </a:solidFill>
                <a:latin typeface="Calibri"/>
                <a:ea typeface="DejaVu Sans"/>
              </a:rPr>
              <a:t> Ramo: Caminho entre dois nós ligado por componentes de circuito a corrente elétrica possui mesmo valor ao longo do ramo;</a:t>
            </a:r>
            <a:endParaRPr lang="pt-BR" sz="1800" b="0" strike="noStrike" spc="-1">
              <a:latin typeface="Arial"/>
            </a:endParaRPr>
          </a:p>
          <a:p>
            <a:pPr marL="91440" indent="-89280" algn="just"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  <a:buClr>
                <a:srgbClr val="124163"/>
              </a:buClr>
              <a:buFont typeface="Arial"/>
              <a:buChar char="•"/>
            </a:pPr>
            <a:r>
              <a:rPr lang="pt-BR" sz="1800" b="0" strike="noStrike" spc="-1">
                <a:solidFill>
                  <a:srgbClr val="45869E"/>
                </a:solidFill>
                <a:latin typeface="Calibri"/>
                <a:ea typeface="DejaVu Sans"/>
              </a:rPr>
              <a:t>Malha: Caminho fechado seguido sobre ramos;</a:t>
            </a:r>
            <a:endParaRPr lang="pt-BR" sz="1800" b="0" strike="noStrike" spc="-1">
              <a:latin typeface="Arial"/>
            </a:endParaRPr>
          </a:p>
          <a:p>
            <a:pPr algn="just">
              <a:lnSpc>
                <a:spcPct val="150000"/>
              </a:lnSpc>
              <a:spcBef>
                <a:spcPts val="1199"/>
              </a:spcBef>
              <a:spcAft>
                <a:spcPts val="201"/>
              </a:spcAft>
            </a:pPr>
            <a:endParaRPr lang="pt-BR" sz="1800" b="0" strike="noStrike" spc="-1">
              <a:latin typeface="Arial"/>
            </a:endParaRPr>
          </a:p>
          <a:p>
            <a:pPr algn="just">
              <a:lnSpc>
                <a:spcPct val="150000"/>
              </a:lnSpc>
              <a:spcBef>
                <a:spcPts val="1199"/>
              </a:spcBef>
              <a:spcAft>
                <a:spcPts val="201"/>
              </a:spcAft>
            </a:pPr>
            <a:endParaRPr lang="pt-BR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CustomShape 1"/>
          <p:cNvSpPr/>
          <p:nvPr/>
        </p:nvSpPr>
        <p:spPr>
          <a:xfrm>
            <a:off x="886320" y="1065600"/>
            <a:ext cx="10514160" cy="846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rmAutofit/>
          </a:bodyPr>
          <a:lstStyle/>
          <a:p>
            <a:pPr algn="ctr">
              <a:lnSpc>
                <a:spcPct val="85000"/>
              </a:lnSpc>
            </a:pPr>
            <a:r>
              <a:rPr lang="pt-BR" sz="4000" b="1" strike="noStrike" spc="-35">
                <a:solidFill>
                  <a:srgbClr val="45869E"/>
                </a:solidFill>
                <a:latin typeface="Calibri Light"/>
                <a:ea typeface="DejaVu Sans"/>
              </a:rPr>
              <a:t>Leis de Kirchoff</a:t>
            </a:r>
            <a:endParaRPr lang="pt-BR" sz="4000" b="0" strike="noStrike" spc="-1">
              <a:latin typeface="Arial"/>
            </a:endParaRPr>
          </a:p>
        </p:txBody>
      </p:sp>
      <p:sp>
        <p:nvSpPr>
          <p:cNvPr id="139" name="CustomShape 2"/>
          <p:cNvSpPr/>
          <p:nvPr/>
        </p:nvSpPr>
        <p:spPr>
          <a:xfrm>
            <a:off x="1543680" y="1964520"/>
            <a:ext cx="9324360" cy="465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0" bIns="45000">
            <a:normAutofit/>
          </a:bodyPr>
          <a:lstStyle/>
          <a:p>
            <a:pPr algn="ctr"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</a:pPr>
            <a:endParaRPr lang="pt-BR" sz="1800" b="0" strike="noStrike" spc="-1">
              <a:latin typeface="Arial"/>
            </a:endParaRPr>
          </a:p>
          <a:p>
            <a:pPr marL="91440" indent="-89280" algn="just"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  <a:buClr>
                <a:srgbClr val="124163"/>
              </a:buClr>
              <a:buFont typeface="Arial"/>
              <a:buChar char="•"/>
            </a:pPr>
            <a:r>
              <a:rPr lang="pt-BR" sz="1800" b="0" strike="noStrike" spc="-1">
                <a:solidFill>
                  <a:srgbClr val="45869E"/>
                </a:solidFill>
                <a:latin typeface="Calibri Light"/>
                <a:ea typeface="DejaVu Sans"/>
              </a:rPr>
              <a:t> Correntes: Soma das correntes que entram no nó = soma das correntes que saem do nó</a:t>
            </a:r>
            <a:r>
              <a:rPr lang="pt-BR" sz="1800" b="0" strike="noStrike" spc="-1">
                <a:solidFill>
                  <a:srgbClr val="45869E"/>
                </a:solidFill>
                <a:latin typeface="Calibri"/>
                <a:ea typeface="DejaVu Sans"/>
              </a:rPr>
              <a:t>;</a:t>
            </a:r>
            <a:endParaRPr lang="pt-BR" sz="1800" b="0" strike="noStrike" spc="-1">
              <a:latin typeface="Arial"/>
            </a:endParaRPr>
          </a:p>
          <a:p>
            <a:pPr marL="91440" indent="-89280" algn="just"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  <a:buClr>
                <a:srgbClr val="124163"/>
              </a:buClr>
              <a:buFont typeface="Arial"/>
              <a:buChar char="•"/>
            </a:pPr>
            <a:r>
              <a:rPr lang="pt-BR" sz="1800" b="0" strike="noStrike" spc="-1">
                <a:solidFill>
                  <a:srgbClr val="45869E"/>
                </a:solidFill>
                <a:latin typeface="Calibri"/>
                <a:ea typeface="DejaVu Sans"/>
              </a:rPr>
              <a:t> Malhas: Soma dos aumentos de tensão em malha fechada = soma das quedas de tensão em malha fechada;</a:t>
            </a:r>
            <a:endParaRPr lang="pt-BR" sz="1800" b="0" strike="noStrike" spc="-1">
              <a:latin typeface="Arial"/>
            </a:endParaRPr>
          </a:p>
          <a:p>
            <a:pPr algn="just">
              <a:lnSpc>
                <a:spcPct val="150000"/>
              </a:lnSpc>
              <a:spcBef>
                <a:spcPts val="1199"/>
              </a:spcBef>
              <a:spcAft>
                <a:spcPts val="201"/>
              </a:spcAft>
            </a:pPr>
            <a:endParaRPr lang="pt-BR" sz="1800" b="0" strike="noStrike" spc="-1">
              <a:latin typeface="Arial"/>
            </a:endParaRPr>
          </a:p>
          <a:p>
            <a:pPr algn="just">
              <a:lnSpc>
                <a:spcPct val="150000"/>
              </a:lnSpc>
              <a:spcBef>
                <a:spcPts val="1199"/>
              </a:spcBef>
              <a:spcAft>
                <a:spcPts val="201"/>
              </a:spcAft>
            </a:pPr>
            <a:endParaRPr lang="pt-BR" sz="1800" b="0" strike="noStrike" spc="-1">
              <a:latin typeface="Arial"/>
            </a:endParaRPr>
          </a:p>
        </p:txBody>
      </p:sp>
      <p:pic>
        <p:nvPicPr>
          <p:cNvPr id="140" name="Imagem 139"/>
          <p:cNvPicPr/>
          <p:nvPr/>
        </p:nvPicPr>
        <p:blipFill>
          <a:blip r:embed="rId2"/>
          <a:stretch/>
        </p:blipFill>
        <p:spPr>
          <a:xfrm>
            <a:off x="3844440" y="3744000"/>
            <a:ext cx="4542480" cy="27136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Imagem 1"/>
          <p:cNvPicPr/>
          <p:nvPr/>
        </p:nvPicPr>
        <p:blipFill>
          <a:blip r:embed="rId2"/>
          <a:stretch/>
        </p:blipFill>
        <p:spPr>
          <a:xfrm>
            <a:off x="0" y="0"/>
            <a:ext cx="12191400" cy="6856560"/>
          </a:xfrm>
          <a:prstGeom prst="rect">
            <a:avLst/>
          </a:prstGeom>
          <a:ln w="9360">
            <a:noFill/>
          </a:ln>
        </p:spPr>
      </p:pic>
      <p:sp>
        <p:nvSpPr>
          <p:cNvPr id="142" name="CustomShape 1"/>
          <p:cNvSpPr/>
          <p:nvPr/>
        </p:nvSpPr>
        <p:spPr>
          <a:xfrm>
            <a:off x="886320" y="1065600"/>
            <a:ext cx="10514160" cy="846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rmAutofit/>
          </a:bodyPr>
          <a:lstStyle/>
          <a:p>
            <a:pPr algn="ctr">
              <a:lnSpc>
                <a:spcPct val="85000"/>
              </a:lnSpc>
            </a:pPr>
            <a:r>
              <a:rPr lang="pt-BR" sz="4000" b="1" strike="noStrike" spc="-35">
                <a:solidFill>
                  <a:srgbClr val="45869E"/>
                </a:solidFill>
                <a:latin typeface="Calibri Light"/>
                <a:ea typeface="DejaVu Sans"/>
              </a:rPr>
              <a:t>Capacitância</a:t>
            </a:r>
            <a:endParaRPr lang="pt-BR" sz="4000" b="0" strike="noStrike" spc="-1">
              <a:latin typeface="Arial"/>
            </a:endParaRPr>
          </a:p>
        </p:txBody>
      </p:sp>
      <p:sp>
        <p:nvSpPr>
          <p:cNvPr id="143" name="CustomShape 2"/>
          <p:cNvSpPr/>
          <p:nvPr/>
        </p:nvSpPr>
        <p:spPr>
          <a:xfrm>
            <a:off x="1543680" y="1964520"/>
            <a:ext cx="9324360" cy="465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0" bIns="45000">
            <a:normAutofit/>
          </a:bodyPr>
          <a:lstStyle/>
          <a:p>
            <a:pPr algn="ctr"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</a:pPr>
            <a:endParaRPr lang="pt-BR" sz="1800" b="0" strike="noStrike" spc="-1" dirty="0">
              <a:latin typeface="Arial"/>
            </a:endParaRPr>
          </a:p>
          <a:p>
            <a:pPr marL="91440" indent="-89280" algn="just"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  <a:buClr>
                <a:srgbClr val="124163"/>
              </a:buClr>
              <a:buFont typeface="Arial"/>
              <a:buChar char="•"/>
            </a:pPr>
            <a:r>
              <a:rPr lang="pt-BR" sz="1800" b="0" strike="noStrike" spc="-1" dirty="0">
                <a:solidFill>
                  <a:srgbClr val="45869E"/>
                </a:solidFill>
                <a:latin typeface="Calibri Light"/>
                <a:ea typeface="DejaVu Sans"/>
              </a:rPr>
              <a:t> Capacidade que um material possui de gerar campo elétrico a partir de carga acumulada</a:t>
            </a:r>
            <a:r>
              <a:rPr lang="pt-BR" sz="1800" b="0" strike="noStrike" spc="-1" dirty="0">
                <a:solidFill>
                  <a:srgbClr val="45869E"/>
                </a:solidFill>
                <a:latin typeface="Calibri"/>
                <a:ea typeface="DejaVu Sans"/>
              </a:rPr>
              <a:t>;</a:t>
            </a:r>
            <a:endParaRPr lang="pt-BR" sz="1800" b="0" strike="noStrike" spc="-1" dirty="0">
              <a:latin typeface="Arial"/>
            </a:endParaRPr>
          </a:p>
          <a:p>
            <a:pPr marL="91440" indent="-89280" algn="just"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  <a:buClr>
                <a:srgbClr val="124163"/>
              </a:buClr>
              <a:buFont typeface="Arial"/>
              <a:buChar char="•"/>
            </a:pPr>
            <a:r>
              <a:rPr lang="pt-BR" sz="1800" b="0" strike="noStrike" spc="-1" dirty="0">
                <a:solidFill>
                  <a:srgbClr val="45869E"/>
                </a:solidFill>
                <a:latin typeface="Calibri"/>
                <a:ea typeface="DejaVu Sans"/>
              </a:rPr>
              <a:t> C =         ;</a:t>
            </a:r>
            <a:endParaRPr lang="pt-BR" sz="1800" b="0" strike="noStrike" spc="-1" dirty="0">
              <a:latin typeface="Arial"/>
            </a:endParaRPr>
          </a:p>
          <a:p>
            <a:pPr marL="91440" indent="-89280" algn="just"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  <a:buClr>
                <a:srgbClr val="124163"/>
              </a:buClr>
              <a:buFont typeface="Arial"/>
              <a:buChar char="•"/>
            </a:pPr>
            <a:r>
              <a:rPr lang="pt-BR" sz="1800" b="0" strike="noStrike" spc="-1" dirty="0">
                <a:solidFill>
                  <a:srgbClr val="45869E"/>
                </a:solidFill>
                <a:latin typeface="Calibri"/>
                <a:ea typeface="DejaVu Sans"/>
              </a:rPr>
              <a:t>Unidade no SI: Coulombs/Volts = F (</a:t>
            </a:r>
            <a:r>
              <a:rPr lang="pt-BR" sz="1800" b="0" strike="noStrike" spc="-1" dirty="0" err="1">
                <a:solidFill>
                  <a:srgbClr val="45869E"/>
                </a:solidFill>
                <a:latin typeface="Calibri"/>
                <a:ea typeface="DejaVu Sans"/>
              </a:rPr>
              <a:t>Farad</a:t>
            </a:r>
            <a:r>
              <a:rPr lang="pt-BR" sz="1800" b="0" strike="noStrike" spc="-1" dirty="0">
                <a:solidFill>
                  <a:srgbClr val="45869E"/>
                </a:solidFill>
                <a:latin typeface="Calibri"/>
                <a:ea typeface="DejaVu Sans"/>
              </a:rPr>
              <a:t>);</a:t>
            </a:r>
            <a:endParaRPr lang="pt-BR" sz="1800" b="0" strike="noStrike" spc="-1" dirty="0">
              <a:latin typeface="Arial"/>
            </a:endParaRPr>
          </a:p>
          <a:p>
            <a:pPr marL="91440" indent="-89280" algn="just"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  <a:buClr>
                <a:srgbClr val="124163"/>
              </a:buClr>
              <a:buFont typeface="Arial"/>
              <a:buChar char="•"/>
            </a:pPr>
            <a:r>
              <a:rPr lang="pt-BR" sz="1800" b="0" strike="noStrike" spc="-1" dirty="0">
                <a:solidFill>
                  <a:srgbClr val="45869E"/>
                </a:solidFill>
                <a:latin typeface="Calibri"/>
                <a:ea typeface="DejaVu Sans"/>
              </a:rPr>
              <a:t> Geométrico: C = </a:t>
            </a:r>
            <a:endParaRPr lang="pt-BR" sz="1800" b="0" strike="noStrike" spc="-1" dirty="0">
              <a:latin typeface="Arial"/>
            </a:endParaRPr>
          </a:p>
          <a:p>
            <a:pPr algn="just">
              <a:lnSpc>
                <a:spcPct val="150000"/>
              </a:lnSpc>
              <a:spcBef>
                <a:spcPts val="1199"/>
              </a:spcBef>
              <a:spcAft>
                <a:spcPts val="201"/>
              </a:spcAft>
            </a:pPr>
            <a:endParaRPr lang="pt-BR" sz="1800" b="0" strike="noStrike" spc="-1" dirty="0">
              <a:latin typeface="Arial"/>
            </a:endParaRPr>
          </a:p>
          <a:p>
            <a:pPr algn="just">
              <a:lnSpc>
                <a:spcPct val="150000"/>
              </a:lnSpc>
              <a:spcBef>
                <a:spcPts val="1199"/>
              </a:spcBef>
              <a:spcAft>
                <a:spcPts val="201"/>
              </a:spcAft>
            </a:pPr>
            <a:endParaRPr lang="pt-BR" sz="1800" b="0" strike="noStrike" spc="-1" dirty="0">
              <a:latin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4" name="Formula 3"/>
              <p:cNvSpPr txBox="1"/>
              <p:nvPr/>
            </p:nvSpPr>
            <p:spPr>
              <a:xfrm>
                <a:off x="1976680" y="2773440"/>
                <a:ext cx="369000" cy="654840"/>
              </a:xfrm>
              <a:prstGeom prst="rect">
                <a:avLst/>
              </a:prstGeo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>
                              <a:latin typeface="Cambria Math" panose="02040503050406030204" pitchFamily="18" charset="0"/>
                            </a:rPr>
                            <m:t>𝑞</m:t>
                          </m:r>
                        </m:num>
                        <m:den>
                          <m:r>
                            <a:rPr>
                              <a:latin typeface="Cambria Math" panose="02040503050406030204" pitchFamily="18" charset="0"/>
                            </a:rPr>
                            <m:t>𝑉</m:t>
                          </m:r>
                        </m:den>
                      </m:f>
                    </m:oMath>
                  </m:oMathPara>
                </a14:m>
                <a:endParaRPr dirty="0"/>
              </a:p>
            </p:txBody>
          </p:sp>
        </mc:Choice>
        <mc:Fallback>
          <p:sp>
            <p:nvSpPr>
              <p:cNvPr id="144" name="Formula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6680" y="2773440"/>
                <a:ext cx="369000" cy="65484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5" name="Imagem 144"/>
          <p:cNvPicPr/>
          <p:nvPr/>
        </p:nvPicPr>
        <p:blipFill>
          <a:blip r:embed="rId4"/>
          <a:stretch/>
        </p:blipFill>
        <p:spPr>
          <a:xfrm>
            <a:off x="4652280" y="4346640"/>
            <a:ext cx="5067360" cy="1917000"/>
          </a:xfrm>
          <a:prstGeom prst="rect">
            <a:avLst/>
          </a:prstGeom>
          <a:ln>
            <a:noFill/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46" name="Formula 4"/>
              <p:cNvSpPr txBox="1"/>
              <p:nvPr/>
            </p:nvSpPr>
            <p:spPr>
              <a:xfrm>
                <a:off x="3203054" y="3615047"/>
                <a:ext cx="563400" cy="423720"/>
              </a:xfrm>
              <a:prstGeom prst="rect">
                <a:avLst/>
              </a:prstGeo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>
                          <a:latin typeface="Cambria Math" panose="02040503050406030204" pitchFamily="18" charset="0"/>
                        </a:rPr>
                        <m:t>𝜖</m:t>
                      </m:r>
                      <m:f>
                        <m:f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>
                              <a:latin typeface="Cambria Math" panose="02040503050406030204" pitchFamily="18" charset="0"/>
                            </a:rPr>
                            <m:t>𝐴</m:t>
                          </m:r>
                        </m:num>
                        <m:den>
                          <m:r>
                            <a:rPr>
                              <a:latin typeface="Cambria Math" panose="02040503050406030204" pitchFamily="18" charset="0"/>
                            </a:rPr>
                            <m:t>𝐿</m:t>
                          </m:r>
                        </m:den>
                      </m:f>
                    </m:oMath>
                  </m:oMathPara>
                </a14:m>
                <a:endParaRPr dirty="0"/>
              </a:p>
            </p:txBody>
          </p:sp>
        </mc:Choice>
        <mc:Fallback>
          <p:sp>
            <p:nvSpPr>
              <p:cNvPr id="146" name="Formula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3054" y="3615047"/>
                <a:ext cx="563400" cy="423720"/>
              </a:xfrm>
              <a:prstGeom prst="rect">
                <a:avLst/>
              </a:prstGeom>
              <a:blipFill>
                <a:blip r:embed="rId5"/>
                <a:stretch>
                  <a:fillRect b="-3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CustomShape 1"/>
          <p:cNvSpPr/>
          <p:nvPr/>
        </p:nvSpPr>
        <p:spPr>
          <a:xfrm>
            <a:off x="886320" y="1065600"/>
            <a:ext cx="10514160" cy="846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rmAutofit/>
          </a:bodyPr>
          <a:lstStyle/>
          <a:p>
            <a:pPr algn="ctr">
              <a:lnSpc>
                <a:spcPct val="85000"/>
              </a:lnSpc>
            </a:pPr>
            <a:r>
              <a:rPr lang="pt-BR" sz="4000" b="1" strike="noStrike" spc="-35">
                <a:solidFill>
                  <a:srgbClr val="45869E"/>
                </a:solidFill>
                <a:latin typeface="Calibri Light"/>
                <a:ea typeface="DejaVu Sans"/>
              </a:rPr>
              <a:t>Capacitor</a:t>
            </a:r>
            <a:endParaRPr lang="pt-BR" sz="4000" b="0" strike="noStrike" spc="-1">
              <a:latin typeface="Arial"/>
            </a:endParaRPr>
          </a:p>
        </p:txBody>
      </p:sp>
      <p:sp>
        <p:nvSpPr>
          <p:cNvPr id="148" name="CustomShape 2"/>
          <p:cNvSpPr/>
          <p:nvPr/>
        </p:nvSpPr>
        <p:spPr>
          <a:xfrm>
            <a:off x="1543680" y="1964520"/>
            <a:ext cx="9324360" cy="465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0" bIns="45000">
            <a:normAutofit/>
          </a:bodyPr>
          <a:lstStyle/>
          <a:p>
            <a:pPr algn="ctr"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</a:pPr>
            <a:endParaRPr lang="pt-BR" sz="1800" b="0" strike="noStrike" spc="-1">
              <a:latin typeface="Arial"/>
            </a:endParaRPr>
          </a:p>
          <a:p>
            <a:pPr marL="91440" indent="-89280" algn="just"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  <a:buClr>
                <a:srgbClr val="124163"/>
              </a:buClr>
              <a:buFont typeface="Arial"/>
              <a:buChar char="•"/>
            </a:pPr>
            <a:r>
              <a:rPr lang="pt-BR" sz="1800" b="0" strike="noStrike" spc="-1">
                <a:solidFill>
                  <a:srgbClr val="45869E"/>
                </a:solidFill>
                <a:latin typeface="Calibri Light"/>
                <a:ea typeface="DejaVu Sans"/>
              </a:rPr>
              <a:t> Elemento passivo que armazena energia na forma de campo elétrico</a:t>
            </a:r>
            <a:r>
              <a:rPr lang="pt-BR" sz="1800" b="0" strike="noStrike" spc="-1">
                <a:solidFill>
                  <a:srgbClr val="45869E"/>
                </a:solidFill>
                <a:latin typeface="Calibri"/>
                <a:ea typeface="DejaVu Sans"/>
              </a:rPr>
              <a:t>;</a:t>
            </a:r>
            <a:endParaRPr lang="pt-BR" sz="1800" b="0" strike="noStrike" spc="-1">
              <a:latin typeface="Arial"/>
            </a:endParaRPr>
          </a:p>
          <a:p>
            <a:pPr marL="91440" indent="-89280" algn="just"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  <a:buClr>
                <a:srgbClr val="124163"/>
              </a:buClr>
              <a:buFont typeface="Arial"/>
              <a:buChar char="•"/>
            </a:pPr>
            <a:r>
              <a:rPr lang="pt-BR" sz="1800" b="0" strike="noStrike" spc="-1">
                <a:solidFill>
                  <a:srgbClr val="45869E"/>
                </a:solidFill>
                <a:latin typeface="Calibri"/>
                <a:ea typeface="DejaVu Sans"/>
              </a:rPr>
              <a:t> i(t) = C </a:t>
            </a:r>
            <a:endParaRPr lang="pt-BR" sz="1800" b="0" strike="noStrike" spc="-1"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</a:pPr>
            <a:endParaRPr lang="pt-BR" sz="1800" b="0" strike="noStrike" spc="-1">
              <a:latin typeface="Arial"/>
            </a:endParaRPr>
          </a:p>
          <a:p>
            <a:pPr algn="just">
              <a:lnSpc>
                <a:spcPct val="150000"/>
              </a:lnSpc>
              <a:spcBef>
                <a:spcPts val="1199"/>
              </a:spcBef>
              <a:spcAft>
                <a:spcPts val="201"/>
              </a:spcAft>
            </a:pPr>
            <a:endParaRPr lang="pt-BR" sz="1800" b="0" strike="noStrike" spc="-1">
              <a:latin typeface="Arial"/>
            </a:endParaRPr>
          </a:p>
          <a:p>
            <a:pPr algn="just">
              <a:lnSpc>
                <a:spcPct val="150000"/>
              </a:lnSpc>
              <a:spcBef>
                <a:spcPts val="1199"/>
              </a:spcBef>
              <a:spcAft>
                <a:spcPts val="201"/>
              </a:spcAft>
            </a:pPr>
            <a:endParaRPr lang="pt-BR" sz="1800" b="0" strike="noStrike" spc="-1">
              <a:latin typeface="Arial"/>
            </a:endParaRPr>
          </a:p>
        </p:txBody>
      </p:sp>
      <p:pic>
        <p:nvPicPr>
          <p:cNvPr id="149" name="Imagem 148"/>
          <p:cNvPicPr/>
          <p:nvPr/>
        </p:nvPicPr>
        <p:blipFill>
          <a:blip r:embed="rId2"/>
          <a:stretch/>
        </p:blipFill>
        <p:spPr>
          <a:xfrm>
            <a:off x="6150960" y="3612960"/>
            <a:ext cx="4504320" cy="2218320"/>
          </a:xfrm>
          <a:prstGeom prst="rect">
            <a:avLst/>
          </a:prstGeom>
          <a:ln>
            <a:noFill/>
          </a:ln>
        </p:spPr>
      </p:pic>
      <p:pic>
        <p:nvPicPr>
          <p:cNvPr id="150" name="Imagem 149"/>
          <p:cNvPicPr/>
          <p:nvPr/>
        </p:nvPicPr>
        <p:blipFill>
          <a:blip r:embed="rId3"/>
          <a:stretch/>
        </p:blipFill>
        <p:spPr>
          <a:xfrm>
            <a:off x="1565640" y="3670200"/>
            <a:ext cx="4553640" cy="2521080"/>
          </a:xfrm>
          <a:prstGeom prst="rect">
            <a:avLst/>
          </a:prstGeom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1" name="Formula 3"/>
              <p:cNvSpPr txBox="1"/>
              <p:nvPr/>
            </p:nvSpPr>
            <p:spPr>
              <a:xfrm>
                <a:off x="2376000" y="2808000"/>
                <a:ext cx="606240" cy="528840"/>
              </a:xfrm>
              <a:prstGeom prst="rect">
                <a:avLst/>
              </a:prstGeo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>
                              <a:latin typeface="Cambria Math" panose="02040503050406030204" pitchFamily="18" charset="0"/>
                            </a:rPr>
                            <m:t>𝑑𝑣</m:t>
                          </m:r>
                          <m:d>
                            <m:d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r>
                            <a:rPr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</m:oMath>
                  </m:oMathPara>
                </a14:m>
                <a:endParaRPr/>
              </a:p>
            </p:txBody>
          </p:sp>
        </mc:Choice>
        <mc:Fallback xmlns:p15="http://schemas.microsoft.com/office/powerpoint/2012/main" xmlns:p14="http://schemas.microsoft.com/office/powerpoint/2010/main" xmlns=""/>
      </mc:AlternateContent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CustomShape 1"/>
          <p:cNvSpPr/>
          <p:nvPr/>
        </p:nvSpPr>
        <p:spPr>
          <a:xfrm>
            <a:off x="886320" y="1065600"/>
            <a:ext cx="10514160" cy="846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rmAutofit/>
          </a:bodyPr>
          <a:lstStyle/>
          <a:p>
            <a:pPr algn="ctr">
              <a:lnSpc>
                <a:spcPct val="85000"/>
              </a:lnSpc>
            </a:pPr>
            <a:r>
              <a:rPr lang="pt-BR" sz="4000" b="1" strike="noStrike" spc="-35">
                <a:solidFill>
                  <a:srgbClr val="45869E"/>
                </a:solidFill>
                <a:latin typeface="Calibri Light"/>
                <a:ea typeface="DejaVu Sans"/>
              </a:rPr>
              <a:t>Carregamento RC</a:t>
            </a:r>
            <a:endParaRPr lang="pt-BR" sz="4000" b="0" strike="noStrike" spc="-1">
              <a:latin typeface="Arial"/>
            </a:endParaRPr>
          </a:p>
        </p:txBody>
      </p:sp>
      <p:sp>
        <p:nvSpPr>
          <p:cNvPr id="153" name="CustomShape 2"/>
          <p:cNvSpPr/>
          <p:nvPr/>
        </p:nvSpPr>
        <p:spPr>
          <a:xfrm>
            <a:off x="1543680" y="1964520"/>
            <a:ext cx="9324360" cy="465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0" bIns="45000">
            <a:normAutofit/>
          </a:bodyPr>
          <a:lstStyle/>
          <a:p>
            <a:pPr algn="ctr"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</a:pPr>
            <a:endParaRPr lang="pt-BR" sz="1800" b="0" strike="noStrike" spc="-1">
              <a:latin typeface="Arial"/>
            </a:endParaRPr>
          </a:p>
          <a:p>
            <a:pPr marL="91440" indent="-89280" algn="just"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  <a:buClr>
                <a:srgbClr val="124163"/>
              </a:buClr>
              <a:buFont typeface="Arial"/>
              <a:buChar char="•"/>
            </a:pPr>
            <a:r>
              <a:rPr lang="pt-BR" sz="1800" b="0" strike="noStrike" spc="-1">
                <a:solidFill>
                  <a:srgbClr val="45869E"/>
                </a:solidFill>
                <a:latin typeface="Calibri Light"/>
                <a:ea typeface="DejaVu Sans"/>
              </a:rPr>
              <a:t> Tensão inicial = 0</a:t>
            </a:r>
            <a:r>
              <a:rPr lang="pt-BR" sz="1800" b="0" strike="noStrike" spc="-1">
                <a:solidFill>
                  <a:srgbClr val="45869E"/>
                </a:solidFill>
                <a:latin typeface="Calibri"/>
                <a:ea typeface="DejaVu Sans"/>
              </a:rPr>
              <a:t>;</a:t>
            </a:r>
            <a:endParaRPr lang="pt-BR" sz="1800" b="0" strike="noStrike" spc="-1">
              <a:latin typeface="Arial"/>
            </a:endParaRPr>
          </a:p>
          <a:p>
            <a:pPr marL="91440" indent="-89280" algn="just"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  <a:buClr>
                <a:srgbClr val="124163"/>
              </a:buClr>
              <a:buFont typeface="Arial"/>
              <a:buChar char="•"/>
            </a:pPr>
            <a:r>
              <a:rPr lang="pt-BR" sz="1800" b="0" strike="noStrike" spc="-1">
                <a:solidFill>
                  <a:srgbClr val="45869E"/>
                </a:solidFill>
                <a:latin typeface="Calibri"/>
                <a:ea typeface="DejaVu Sans"/>
              </a:rPr>
              <a:t> Tensão final = E;</a:t>
            </a:r>
            <a:endParaRPr lang="pt-BR" sz="1800" b="0" strike="noStrike" spc="-1"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</a:pPr>
            <a:endParaRPr lang="pt-BR" sz="1800" b="0" strike="noStrike" spc="-1"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</a:pPr>
            <a:endParaRPr lang="pt-BR" sz="1800" b="0" strike="noStrike" spc="-1">
              <a:latin typeface="Arial"/>
            </a:endParaRPr>
          </a:p>
          <a:p>
            <a:pPr algn="just">
              <a:lnSpc>
                <a:spcPct val="150000"/>
              </a:lnSpc>
              <a:spcBef>
                <a:spcPts val="1199"/>
              </a:spcBef>
              <a:spcAft>
                <a:spcPts val="201"/>
              </a:spcAft>
            </a:pPr>
            <a:endParaRPr lang="pt-BR" sz="1800" b="0" strike="noStrike" spc="-1">
              <a:latin typeface="Arial"/>
            </a:endParaRPr>
          </a:p>
          <a:p>
            <a:pPr algn="just">
              <a:lnSpc>
                <a:spcPct val="150000"/>
              </a:lnSpc>
              <a:spcBef>
                <a:spcPts val="1199"/>
              </a:spcBef>
              <a:spcAft>
                <a:spcPts val="201"/>
              </a:spcAft>
            </a:pPr>
            <a:endParaRPr lang="pt-BR" sz="1800" b="0" strike="noStrike" spc="-1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Formula 3"/>
              <p:cNvSpPr txBox="1"/>
              <p:nvPr/>
            </p:nvSpPr>
            <p:spPr>
              <a:xfrm>
                <a:off x="5756040" y="3259080"/>
                <a:ext cx="718920" cy="358920"/>
              </a:xfrm>
              <a:prstGeom prst="rect">
                <a:avLst/>
              </a:prstGeom>
            </p:spPr>
            <p:txBody>
              <a:bodyPr/>
              <a:lstStyle/>
              <a:p>
                <a:endParaRPr/>
              </a:p>
            </p:txBody>
          </p:sp>
        </mc:Choice>
        <mc:Fallback xmlns:p15="http://schemas.microsoft.com/office/powerpoint/2012/main" xmlns:p14="http://schemas.microsoft.com/office/powerpoint/2010/main" xmlns=""/>
      </mc:AlternateContent>
      <p:pic>
        <p:nvPicPr>
          <p:cNvPr id="155" name="Imagem 154"/>
          <p:cNvPicPr/>
          <p:nvPr/>
        </p:nvPicPr>
        <p:blipFill>
          <a:blip r:embed="rId2"/>
          <a:stretch/>
        </p:blipFill>
        <p:spPr>
          <a:xfrm>
            <a:off x="1800000" y="4027320"/>
            <a:ext cx="3504240" cy="1732320"/>
          </a:xfrm>
          <a:prstGeom prst="rect">
            <a:avLst/>
          </a:prstGeom>
          <a:ln>
            <a:noFill/>
          </a:ln>
        </p:spPr>
      </p:pic>
      <p:pic>
        <p:nvPicPr>
          <p:cNvPr id="156" name="Imagem 155"/>
          <p:cNvPicPr/>
          <p:nvPr/>
        </p:nvPicPr>
        <p:blipFill>
          <a:blip r:embed="rId3"/>
          <a:stretch/>
        </p:blipFill>
        <p:spPr>
          <a:xfrm>
            <a:off x="6725520" y="2232000"/>
            <a:ext cx="3210120" cy="41245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CustomShape 1"/>
          <p:cNvSpPr/>
          <p:nvPr/>
        </p:nvSpPr>
        <p:spPr>
          <a:xfrm>
            <a:off x="1523160" y="3308040"/>
            <a:ext cx="9142200" cy="2013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 algn="ctr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</a:pPr>
            <a:r>
              <a:rPr lang="pt-BR" sz="2000" b="1" strike="noStrike" cap="all" spc="-1">
                <a:solidFill>
                  <a:srgbClr val="45869E"/>
                </a:solidFill>
                <a:latin typeface="Calibri Light"/>
                <a:ea typeface="DejaVu Sans"/>
              </a:rPr>
              <a:t>João Paulo Santos</a:t>
            </a:r>
            <a:endParaRPr lang="pt-BR" sz="2000" b="0" strike="noStrike" spc="-1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</a:pPr>
            <a:r>
              <a:rPr lang="pt-BR" sz="1200" b="0" strike="noStrike" spc="-1">
                <a:solidFill>
                  <a:srgbClr val="45869E"/>
                </a:solidFill>
                <a:latin typeface="Calibri Light"/>
                <a:ea typeface="DejaVu Sans"/>
              </a:rPr>
              <a:t>Engenheiro Eletricista</a:t>
            </a:r>
            <a:endParaRPr lang="pt-BR" sz="1200" b="0" strike="noStrike" spc="-1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</a:pPr>
            <a:r>
              <a:rPr lang="pt-BR" sz="1200" b="0" strike="noStrike" cap="all" spc="-1">
                <a:solidFill>
                  <a:srgbClr val="45869E"/>
                </a:solidFill>
                <a:latin typeface="Calibri Light"/>
                <a:ea typeface="DejaVu Sans"/>
              </a:rPr>
              <a:t>S</a:t>
            </a:r>
            <a:r>
              <a:rPr lang="pt-BR" sz="1200" b="0" strike="noStrike" spc="-1">
                <a:solidFill>
                  <a:srgbClr val="45869E"/>
                </a:solidFill>
                <a:latin typeface="Calibri Light"/>
                <a:ea typeface="DejaVu Sans"/>
              </a:rPr>
              <a:t>etor</a:t>
            </a:r>
            <a:r>
              <a:rPr lang="pt-BR" sz="1200" b="0" strike="noStrike" cap="all" spc="-1">
                <a:solidFill>
                  <a:srgbClr val="45869E"/>
                </a:solidFill>
                <a:latin typeface="Calibri Light"/>
                <a:ea typeface="DejaVu Sans"/>
              </a:rPr>
              <a:t>: P</a:t>
            </a:r>
            <a:r>
              <a:rPr lang="pt-BR" sz="1200" b="0" strike="noStrike" spc="-1">
                <a:solidFill>
                  <a:srgbClr val="45869E"/>
                </a:solidFill>
                <a:latin typeface="Calibri Light"/>
                <a:ea typeface="DejaVu Sans"/>
              </a:rPr>
              <a:t>esquisa e </a:t>
            </a:r>
            <a:r>
              <a:rPr lang="pt-BR" sz="1200" b="0" strike="noStrike" cap="all" spc="-1">
                <a:solidFill>
                  <a:srgbClr val="45869E"/>
                </a:solidFill>
                <a:latin typeface="Calibri Light"/>
                <a:ea typeface="DejaVu Sans"/>
              </a:rPr>
              <a:t>D</a:t>
            </a:r>
            <a:r>
              <a:rPr lang="pt-BR" sz="1200" b="0" strike="noStrike" spc="-1">
                <a:solidFill>
                  <a:srgbClr val="45869E"/>
                </a:solidFill>
                <a:latin typeface="Calibri Light"/>
                <a:ea typeface="DejaVu Sans"/>
              </a:rPr>
              <a:t>esenvolvimento</a:t>
            </a:r>
            <a:endParaRPr lang="pt-BR" sz="1200" b="0" strike="noStrike" spc="-1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</a:pPr>
            <a:r>
              <a:rPr lang="pt-BR" sz="1200" b="0" strike="noStrike" spc="-1">
                <a:solidFill>
                  <a:srgbClr val="45869E"/>
                </a:solidFill>
                <a:latin typeface="Calibri Light"/>
                <a:ea typeface="DejaVu Sans"/>
              </a:rPr>
              <a:t>j.santos@diagno.ind.br</a:t>
            </a:r>
            <a:endParaRPr lang="pt-BR" sz="1200" b="0" strike="noStrike" spc="-1">
              <a:latin typeface="Arial"/>
            </a:endParaRPr>
          </a:p>
        </p:txBody>
      </p:sp>
      <p:pic>
        <p:nvPicPr>
          <p:cNvPr id="81" name="Picture 4"/>
          <p:cNvPicPr/>
          <p:nvPr/>
        </p:nvPicPr>
        <p:blipFill>
          <a:blip r:embed="rId2"/>
          <a:stretch/>
        </p:blipFill>
        <p:spPr>
          <a:xfrm>
            <a:off x="5536800" y="1989360"/>
            <a:ext cx="1114560" cy="1114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CustomShape 1"/>
          <p:cNvSpPr/>
          <p:nvPr/>
        </p:nvSpPr>
        <p:spPr>
          <a:xfrm>
            <a:off x="886320" y="1065600"/>
            <a:ext cx="10514160" cy="846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rmAutofit/>
          </a:bodyPr>
          <a:lstStyle/>
          <a:p>
            <a:pPr algn="ctr">
              <a:lnSpc>
                <a:spcPct val="85000"/>
              </a:lnSpc>
            </a:pPr>
            <a:r>
              <a:rPr lang="pt-BR" sz="4000" b="1" strike="noStrike" spc="-35">
                <a:solidFill>
                  <a:srgbClr val="45869E"/>
                </a:solidFill>
                <a:latin typeface="Calibri Light"/>
                <a:ea typeface="DejaVu Sans"/>
              </a:rPr>
              <a:t>Indutância</a:t>
            </a:r>
            <a:endParaRPr lang="pt-BR" sz="4000" b="0" strike="noStrike" spc="-1">
              <a:latin typeface="Arial"/>
            </a:endParaRPr>
          </a:p>
        </p:txBody>
      </p:sp>
      <p:sp>
        <p:nvSpPr>
          <p:cNvPr id="158" name="CustomShape 2"/>
          <p:cNvSpPr/>
          <p:nvPr/>
        </p:nvSpPr>
        <p:spPr>
          <a:xfrm>
            <a:off x="1543680" y="1964520"/>
            <a:ext cx="9324360" cy="465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0" bIns="45000">
            <a:normAutofit/>
          </a:bodyPr>
          <a:lstStyle/>
          <a:p>
            <a:pPr algn="ctr"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</a:pPr>
            <a:endParaRPr lang="pt-BR" sz="1800" b="0" strike="noStrike" spc="-1" dirty="0">
              <a:latin typeface="Arial"/>
            </a:endParaRPr>
          </a:p>
          <a:p>
            <a:pPr marL="91440" indent="-89280" algn="just"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  <a:buClr>
                <a:srgbClr val="124163"/>
              </a:buClr>
              <a:buFont typeface="Arial"/>
              <a:buChar char="•"/>
            </a:pPr>
            <a:r>
              <a:rPr lang="pt-BR" sz="1800" b="0" strike="noStrike" spc="-1" dirty="0">
                <a:solidFill>
                  <a:srgbClr val="45869E"/>
                </a:solidFill>
                <a:latin typeface="Calibri Light"/>
                <a:ea typeface="DejaVu Sans"/>
              </a:rPr>
              <a:t> Capacidade que um material possui de gerar fluxo magnético a partir de uma corrente passando por ele</a:t>
            </a:r>
            <a:r>
              <a:rPr lang="pt-BR" sz="1800" b="0" strike="noStrike" spc="-1" dirty="0">
                <a:solidFill>
                  <a:srgbClr val="45869E"/>
                </a:solidFill>
                <a:latin typeface="Calibri"/>
                <a:ea typeface="DejaVu Sans"/>
              </a:rPr>
              <a:t>;</a:t>
            </a:r>
            <a:endParaRPr lang="pt-BR" sz="1800" b="0" strike="noStrike" spc="-1" dirty="0">
              <a:latin typeface="Arial"/>
            </a:endParaRPr>
          </a:p>
          <a:p>
            <a:pPr marL="91440" indent="-89280" algn="just"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  <a:buClr>
                <a:srgbClr val="124163"/>
              </a:buClr>
              <a:buFont typeface="Arial"/>
              <a:buChar char="•"/>
            </a:pPr>
            <a:r>
              <a:rPr lang="pt-BR" sz="1800" b="0" strike="noStrike" spc="-1" dirty="0">
                <a:solidFill>
                  <a:srgbClr val="45869E"/>
                </a:solidFill>
                <a:latin typeface="Calibri"/>
                <a:ea typeface="DejaVu Sans"/>
              </a:rPr>
              <a:t>L = 	   ;</a:t>
            </a:r>
            <a:endParaRPr lang="pt-BR" sz="1800" b="0" strike="noStrike" spc="-1" dirty="0">
              <a:latin typeface="Arial"/>
            </a:endParaRPr>
          </a:p>
          <a:p>
            <a:pPr marL="91440" indent="-89280" algn="just"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  <a:buClr>
                <a:srgbClr val="124163"/>
              </a:buClr>
              <a:buFont typeface="Arial"/>
              <a:buChar char="•"/>
            </a:pPr>
            <a:r>
              <a:rPr lang="pt-BR" sz="1800" b="0" strike="noStrike" spc="-1" dirty="0">
                <a:solidFill>
                  <a:srgbClr val="45869E"/>
                </a:solidFill>
                <a:latin typeface="Calibri"/>
                <a:ea typeface="DejaVu Sans"/>
              </a:rPr>
              <a:t> Unidade no SI = Weber / Ampere = H (Henry);</a:t>
            </a:r>
            <a:endParaRPr lang="pt-BR" sz="1800" b="0" strike="noStrike" spc="-1" dirty="0">
              <a:latin typeface="Arial"/>
            </a:endParaRPr>
          </a:p>
          <a:p>
            <a:pPr marL="91440" indent="-89280" algn="just"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  <a:buClr>
                <a:srgbClr val="124163"/>
              </a:buClr>
              <a:buFont typeface="Arial"/>
              <a:buChar char="•"/>
            </a:pPr>
            <a:r>
              <a:rPr lang="pt-BR" sz="1800" b="0" strike="noStrike" spc="-1" dirty="0">
                <a:solidFill>
                  <a:srgbClr val="45869E"/>
                </a:solidFill>
                <a:latin typeface="Calibri"/>
                <a:ea typeface="DejaVu Sans"/>
              </a:rPr>
              <a:t>Geométrico: L =  </a:t>
            </a:r>
            <a:endParaRPr lang="pt-BR" sz="1800" b="0" strike="noStrike" spc="-1" dirty="0"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</a:pPr>
            <a:endParaRPr lang="pt-BR" sz="1800" b="0" strike="noStrike" spc="-1" dirty="0">
              <a:latin typeface="Arial"/>
            </a:endParaRPr>
          </a:p>
          <a:p>
            <a:pPr algn="just">
              <a:lnSpc>
                <a:spcPct val="150000"/>
              </a:lnSpc>
              <a:spcBef>
                <a:spcPts val="1199"/>
              </a:spcBef>
              <a:spcAft>
                <a:spcPts val="201"/>
              </a:spcAft>
            </a:pPr>
            <a:endParaRPr lang="pt-BR" sz="1800" b="0" strike="noStrike" spc="-1" dirty="0">
              <a:latin typeface="Arial"/>
            </a:endParaRPr>
          </a:p>
          <a:p>
            <a:pPr algn="just">
              <a:lnSpc>
                <a:spcPct val="150000"/>
              </a:lnSpc>
              <a:spcBef>
                <a:spcPts val="1199"/>
              </a:spcBef>
              <a:spcAft>
                <a:spcPts val="201"/>
              </a:spcAft>
            </a:pPr>
            <a:endParaRPr lang="pt-BR" sz="1800" b="0" strike="noStrike" spc="-1" dirty="0">
              <a:latin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9" name="Formula 3"/>
              <p:cNvSpPr txBox="1"/>
              <p:nvPr/>
            </p:nvSpPr>
            <p:spPr>
              <a:xfrm>
                <a:off x="1897818" y="3043800"/>
                <a:ext cx="285480" cy="385200"/>
              </a:xfrm>
              <a:prstGeom prst="rect">
                <a:avLst/>
              </a:prstGeo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>
                              <a:latin typeface="Cambria Math" panose="02040503050406030204" pitchFamily="18" charset="0"/>
                            </a:rPr>
                            <m:t>𝛷</m:t>
                          </m:r>
                        </m:num>
                        <m:den>
                          <m:r>
                            <a:rPr>
                              <a:latin typeface="Cambria Math" panose="02040503050406030204" pitchFamily="18" charset="0"/>
                            </a:rPr>
                            <m:t>𝑖</m:t>
                          </m:r>
                        </m:den>
                      </m:f>
                    </m:oMath>
                  </m:oMathPara>
                </a14:m>
                <a:endParaRPr dirty="0"/>
              </a:p>
            </p:txBody>
          </p:sp>
        </mc:Choice>
        <mc:Fallback>
          <p:sp>
            <p:nvSpPr>
              <p:cNvPr id="159" name="Formula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7818" y="3043800"/>
                <a:ext cx="285480" cy="385200"/>
              </a:xfrm>
              <a:prstGeom prst="rect">
                <a:avLst/>
              </a:prstGeom>
              <a:blipFill>
                <a:blip r:embed="rId2"/>
                <a:stretch>
                  <a:fillRect b="-453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0" name="Imagem 159"/>
          <p:cNvPicPr/>
          <p:nvPr/>
        </p:nvPicPr>
        <p:blipFill>
          <a:blip r:embed="rId3"/>
          <a:stretch/>
        </p:blipFill>
        <p:spPr>
          <a:xfrm>
            <a:off x="6192000" y="3960360"/>
            <a:ext cx="3428280" cy="2447280"/>
          </a:xfrm>
          <a:prstGeom prst="rect">
            <a:avLst/>
          </a:prstGeom>
          <a:ln>
            <a:noFill/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61" name="Formula 4"/>
              <p:cNvSpPr txBox="1"/>
              <p:nvPr/>
            </p:nvSpPr>
            <p:spPr>
              <a:xfrm>
                <a:off x="3133800" y="3886291"/>
                <a:ext cx="734040" cy="579240"/>
              </a:xfrm>
              <a:prstGeom prst="rect">
                <a:avLst/>
              </a:prstGeo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>
                              <a:latin typeface="Cambria Math" panose="02040503050406030204" pitchFamily="18" charset="0"/>
                            </a:rPr>
                            <m:t>𝜇</m:t>
                          </m:r>
                          <m:sSup>
                            <m:sSup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p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>
                              <a:latin typeface="Cambria Math" panose="02040503050406030204" pitchFamily="18" charset="0"/>
                            </a:rPr>
                            <m:t>𝐴</m:t>
                          </m:r>
                        </m:num>
                        <m:den>
                          <m:r>
                            <a:rPr>
                              <a:latin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</m:oMath>
                  </m:oMathPara>
                </a14:m>
                <a:endParaRPr dirty="0"/>
              </a:p>
            </p:txBody>
          </p:sp>
        </mc:Choice>
        <mc:Fallback>
          <p:sp>
            <p:nvSpPr>
              <p:cNvPr id="161" name="Formula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3800" y="3886291"/>
                <a:ext cx="734040" cy="579240"/>
              </a:xfrm>
              <a:prstGeom prst="rect">
                <a:avLst/>
              </a:prstGeom>
              <a:blipFill>
                <a:blip r:embed="rId4"/>
                <a:stretch>
                  <a:fillRect b="-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2" name="Formula 5"/>
              <p:cNvSpPr txBox="1"/>
              <p:nvPr/>
            </p:nvSpPr>
            <p:spPr>
              <a:xfrm>
                <a:off x="5756040" y="3259080"/>
                <a:ext cx="719280" cy="359280"/>
              </a:xfrm>
              <a:prstGeom prst="rect">
                <a:avLst/>
              </a:prstGeom>
            </p:spPr>
            <p:txBody>
              <a:bodyPr/>
              <a:lstStyle/>
              <a:p>
                <a:endParaRPr/>
              </a:p>
            </p:txBody>
          </p:sp>
        </mc:Choice>
        <mc:Fallback xmlns:p15="http://schemas.microsoft.com/office/powerpoint/2012/main" xmlns:p14="http://schemas.microsoft.com/office/powerpoint/2010/main" xmlns=""/>
      </mc:AlternateContent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CustomShape 1"/>
          <p:cNvSpPr/>
          <p:nvPr/>
        </p:nvSpPr>
        <p:spPr>
          <a:xfrm>
            <a:off x="886320" y="1065600"/>
            <a:ext cx="10514160" cy="846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rmAutofit/>
          </a:bodyPr>
          <a:lstStyle/>
          <a:p>
            <a:pPr algn="ctr">
              <a:lnSpc>
                <a:spcPct val="85000"/>
              </a:lnSpc>
            </a:pPr>
            <a:r>
              <a:rPr lang="pt-BR" sz="4000" b="1" strike="noStrike" spc="-35">
                <a:solidFill>
                  <a:srgbClr val="45869E"/>
                </a:solidFill>
                <a:latin typeface="Calibri Light"/>
                <a:ea typeface="DejaVu Sans"/>
              </a:rPr>
              <a:t>Indutor</a:t>
            </a:r>
            <a:endParaRPr lang="pt-BR" sz="4000" b="0" strike="noStrike" spc="-1">
              <a:latin typeface="Arial"/>
            </a:endParaRPr>
          </a:p>
        </p:txBody>
      </p:sp>
      <p:sp>
        <p:nvSpPr>
          <p:cNvPr id="164" name="CustomShape 2"/>
          <p:cNvSpPr/>
          <p:nvPr/>
        </p:nvSpPr>
        <p:spPr>
          <a:xfrm>
            <a:off x="1543680" y="1964520"/>
            <a:ext cx="9324360" cy="465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0" bIns="45000">
            <a:normAutofit/>
          </a:bodyPr>
          <a:lstStyle/>
          <a:p>
            <a:pPr algn="ctr"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</a:pPr>
            <a:endParaRPr lang="pt-BR" sz="1800" b="0" strike="noStrike" spc="-1" dirty="0">
              <a:latin typeface="Arial"/>
            </a:endParaRPr>
          </a:p>
          <a:p>
            <a:pPr marL="91440" indent="-89280" algn="just"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  <a:buClr>
                <a:srgbClr val="124163"/>
              </a:buClr>
              <a:buFont typeface="Arial"/>
              <a:buChar char="•"/>
            </a:pPr>
            <a:r>
              <a:rPr lang="pt-BR" sz="1800" b="0" strike="noStrike" spc="-1" dirty="0">
                <a:solidFill>
                  <a:srgbClr val="45869E"/>
                </a:solidFill>
                <a:latin typeface="Calibri Light"/>
                <a:ea typeface="DejaVu Sans"/>
              </a:rPr>
              <a:t> Elemento passivo que armazena energia em forma de campo magnético</a:t>
            </a:r>
            <a:r>
              <a:rPr lang="pt-BR" sz="1800" b="0" strike="noStrike" spc="-1" dirty="0">
                <a:solidFill>
                  <a:srgbClr val="45869E"/>
                </a:solidFill>
                <a:latin typeface="Calibri"/>
                <a:ea typeface="DejaVu Sans"/>
              </a:rPr>
              <a:t>;</a:t>
            </a:r>
            <a:endParaRPr lang="pt-BR" sz="1800" b="0" strike="noStrike" spc="-1" dirty="0">
              <a:latin typeface="Arial"/>
            </a:endParaRPr>
          </a:p>
          <a:p>
            <a:pPr marL="91440" indent="-89280" algn="just"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  <a:buClr>
                <a:srgbClr val="124163"/>
              </a:buClr>
              <a:buFont typeface="Arial"/>
              <a:buChar char="•"/>
            </a:pPr>
            <a:r>
              <a:rPr lang="pt-BR" sz="1800" b="0" strike="noStrike" spc="-1" dirty="0">
                <a:solidFill>
                  <a:srgbClr val="45869E"/>
                </a:solidFill>
                <a:latin typeface="Calibri"/>
                <a:ea typeface="DejaVu Sans"/>
              </a:rPr>
              <a:t>v(t) = L </a:t>
            </a:r>
            <a:endParaRPr lang="pt-BR" sz="1800" b="0" strike="noStrike" spc="-1" dirty="0"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</a:pPr>
            <a:endParaRPr lang="pt-BR" sz="1800" b="0" strike="noStrike" spc="-1" dirty="0">
              <a:latin typeface="Arial"/>
            </a:endParaRPr>
          </a:p>
          <a:p>
            <a:pPr algn="just">
              <a:lnSpc>
                <a:spcPct val="150000"/>
              </a:lnSpc>
              <a:spcBef>
                <a:spcPts val="1199"/>
              </a:spcBef>
              <a:spcAft>
                <a:spcPts val="201"/>
              </a:spcAft>
            </a:pPr>
            <a:endParaRPr lang="pt-BR" sz="1800" b="0" strike="noStrike" spc="-1" dirty="0">
              <a:latin typeface="Arial"/>
            </a:endParaRPr>
          </a:p>
          <a:p>
            <a:pPr algn="just">
              <a:lnSpc>
                <a:spcPct val="150000"/>
              </a:lnSpc>
              <a:spcBef>
                <a:spcPts val="1199"/>
              </a:spcBef>
              <a:spcAft>
                <a:spcPts val="201"/>
              </a:spcAft>
            </a:pPr>
            <a:endParaRPr lang="pt-BR" sz="1800" b="0" strike="noStrike" spc="-1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5" name="Formula 3"/>
              <p:cNvSpPr txBox="1"/>
              <p:nvPr/>
            </p:nvSpPr>
            <p:spPr>
              <a:xfrm>
                <a:off x="5756040" y="3259080"/>
                <a:ext cx="719280" cy="359280"/>
              </a:xfrm>
              <a:prstGeom prst="rect">
                <a:avLst/>
              </a:prstGeom>
            </p:spPr>
            <p:txBody>
              <a:bodyPr/>
              <a:lstStyle/>
              <a:p>
                <a:endParaRPr/>
              </a:p>
            </p:txBody>
          </p:sp>
        </mc:Choice>
        <mc:Fallback xmlns:p15="http://schemas.microsoft.com/office/powerpoint/2012/main" xmlns:p14="http://schemas.microsoft.com/office/powerpoint/2010/main" xmlns=""/>
      </mc:AlternateContent>
      <p:pic>
        <p:nvPicPr>
          <p:cNvPr id="166" name="Imagem 165"/>
          <p:cNvPicPr/>
          <p:nvPr/>
        </p:nvPicPr>
        <p:blipFill>
          <a:blip r:embed="rId2"/>
          <a:stretch/>
        </p:blipFill>
        <p:spPr>
          <a:xfrm>
            <a:off x="4679586" y="2905818"/>
            <a:ext cx="3189796" cy="3014691"/>
          </a:xfrm>
          <a:prstGeom prst="rect">
            <a:avLst/>
          </a:prstGeom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7" name="Formula 4"/>
              <p:cNvSpPr txBox="1"/>
              <p:nvPr/>
            </p:nvSpPr>
            <p:spPr>
              <a:xfrm>
                <a:off x="2304000" y="2749680"/>
                <a:ext cx="569520" cy="561960"/>
              </a:xfrm>
              <a:prstGeom prst="rect">
                <a:avLst/>
              </a:prstGeo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>
                              <a:latin typeface="Cambria Math" panose="02040503050406030204" pitchFamily="18" charset="0"/>
                            </a:rPr>
                            <m:t>𝑑𝑖</m:t>
                          </m:r>
                          <m:d>
                            <m:d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r>
                            <a:rPr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</m:oMath>
                  </m:oMathPara>
                </a14:m>
                <a:endParaRPr/>
              </a:p>
            </p:txBody>
          </p:sp>
        </mc:Choice>
        <mc:Fallback xmlns:p15="http://schemas.microsoft.com/office/powerpoint/2012/main" xmlns:p14="http://schemas.microsoft.com/office/powerpoint/2010/main" xmlns=""/>
      </mc:AlternateContent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CustomShape 1"/>
          <p:cNvSpPr/>
          <p:nvPr/>
        </p:nvSpPr>
        <p:spPr>
          <a:xfrm>
            <a:off x="886320" y="1065600"/>
            <a:ext cx="10514160" cy="846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rmAutofit/>
          </a:bodyPr>
          <a:lstStyle/>
          <a:p>
            <a:pPr algn="ctr">
              <a:lnSpc>
                <a:spcPct val="85000"/>
              </a:lnSpc>
            </a:pPr>
            <a:r>
              <a:rPr lang="pt-BR" sz="4000" b="1" strike="noStrike" spc="-35">
                <a:solidFill>
                  <a:srgbClr val="45869E"/>
                </a:solidFill>
                <a:latin typeface="Calibri Light"/>
                <a:ea typeface="DejaVu Sans"/>
              </a:rPr>
              <a:t>Carregamento RL</a:t>
            </a:r>
            <a:endParaRPr lang="pt-BR" sz="4000" b="0" strike="noStrike" spc="-1">
              <a:latin typeface="Arial"/>
            </a:endParaRPr>
          </a:p>
        </p:txBody>
      </p:sp>
      <p:sp>
        <p:nvSpPr>
          <p:cNvPr id="169" name="CustomShape 2"/>
          <p:cNvSpPr/>
          <p:nvPr/>
        </p:nvSpPr>
        <p:spPr>
          <a:xfrm>
            <a:off x="1543680" y="1964520"/>
            <a:ext cx="9324360" cy="465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0" bIns="45000">
            <a:normAutofit/>
          </a:bodyPr>
          <a:lstStyle/>
          <a:p>
            <a:pPr algn="ctr"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</a:pPr>
            <a:endParaRPr lang="pt-BR" sz="1800" b="0" strike="noStrike" spc="-1">
              <a:latin typeface="Arial"/>
            </a:endParaRPr>
          </a:p>
          <a:p>
            <a:pPr marL="91440" indent="-89280" algn="just"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  <a:buClr>
                <a:srgbClr val="124163"/>
              </a:buClr>
              <a:buFont typeface="Arial"/>
              <a:buChar char="•"/>
            </a:pPr>
            <a:r>
              <a:rPr lang="pt-BR" sz="1800" b="0" strike="noStrike" spc="-1">
                <a:solidFill>
                  <a:srgbClr val="45869E"/>
                </a:solidFill>
                <a:latin typeface="Calibri Light"/>
                <a:ea typeface="DejaVu Sans"/>
              </a:rPr>
              <a:t> Corrente inicial = 0</a:t>
            </a:r>
            <a:r>
              <a:rPr lang="pt-BR" sz="1800" b="0" strike="noStrike" spc="-1">
                <a:solidFill>
                  <a:srgbClr val="45869E"/>
                </a:solidFill>
                <a:latin typeface="Calibri"/>
                <a:ea typeface="DejaVu Sans"/>
              </a:rPr>
              <a:t>;</a:t>
            </a:r>
            <a:endParaRPr lang="pt-BR" sz="1800" b="0" strike="noStrike" spc="-1">
              <a:latin typeface="Arial"/>
            </a:endParaRPr>
          </a:p>
          <a:p>
            <a:pPr marL="91440" indent="-89280" algn="just"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  <a:buClr>
                <a:srgbClr val="124163"/>
              </a:buClr>
              <a:buFont typeface="Arial"/>
              <a:buChar char="•"/>
            </a:pPr>
            <a:r>
              <a:rPr lang="pt-BR" sz="1800" b="0" strike="noStrike" spc="-1">
                <a:solidFill>
                  <a:srgbClr val="45869E"/>
                </a:solidFill>
                <a:latin typeface="Calibri"/>
                <a:ea typeface="DejaVu Sans"/>
              </a:rPr>
              <a:t> Corrente final = E/R;</a:t>
            </a:r>
            <a:endParaRPr lang="pt-BR" sz="1800" b="0" strike="noStrike" spc="-1"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</a:pPr>
            <a:endParaRPr lang="pt-BR" sz="1800" b="0" strike="noStrike" spc="-1"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</a:pPr>
            <a:endParaRPr lang="pt-BR" sz="1800" b="0" strike="noStrike" spc="-1">
              <a:latin typeface="Arial"/>
            </a:endParaRPr>
          </a:p>
          <a:p>
            <a:pPr algn="just">
              <a:lnSpc>
                <a:spcPct val="150000"/>
              </a:lnSpc>
              <a:spcBef>
                <a:spcPts val="1199"/>
              </a:spcBef>
              <a:spcAft>
                <a:spcPts val="201"/>
              </a:spcAft>
            </a:pPr>
            <a:endParaRPr lang="pt-BR" sz="1800" b="0" strike="noStrike" spc="-1">
              <a:latin typeface="Arial"/>
            </a:endParaRPr>
          </a:p>
          <a:p>
            <a:pPr algn="just">
              <a:lnSpc>
                <a:spcPct val="150000"/>
              </a:lnSpc>
              <a:spcBef>
                <a:spcPts val="1199"/>
              </a:spcBef>
              <a:spcAft>
                <a:spcPts val="201"/>
              </a:spcAft>
            </a:pPr>
            <a:endParaRPr lang="pt-BR" sz="1800" b="0" strike="noStrike" spc="-1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0" name="Formula 3"/>
              <p:cNvSpPr txBox="1"/>
              <p:nvPr/>
            </p:nvSpPr>
            <p:spPr>
              <a:xfrm>
                <a:off x="5756040" y="3259080"/>
                <a:ext cx="718920" cy="358920"/>
              </a:xfrm>
              <a:prstGeom prst="rect">
                <a:avLst/>
              </a:prstGeom>
            </p:spPr>
            <p:txBody>
              <a:bodyPr/>
              <a:lstStyle/>
              <a:p>
                <a:endParaRPr/>
              </a:p>
            </p:txBody>
          </p:sp>
        </mc:Choice>
        <mc:Fallback xmlns:p15="http://schemas.microsoft.com/office/powerpoint/2012/main" xmlns:p14="http://schemas.microsoft.com/office/powerpoint/2010/main" xmlns=""/>
      </mc:AlternateContent>
      <p:pic>
        <p:nvPicPr>
          <p:cNvPr id="171" name="Imagem 170"/>
          <p:cNvPicPr/>
          <p:nvPr/>
        </p:nvPicPr>
        <p:blipFill>
          <a:blip r:embed="rId2"/>
          <a:stretch/>
        </p:blipFill>
        <p:spPr>
          <a:xfrm>
            <a:off x="986760" y="3888000"/>
            <a:ext cx="4412880" cy="2060640"/>
          </a:xfrm>
          <a:prstGeom prst="rect">
            <a:avLst/>
          </a:prstGeom>
          <a:ln>
            <a:noFill/>
          </a:ln>
        </p:spPr>
      </p:pic>
      <p:pic>
        <p:nvPicPr>
          <p:cNvPr id="172" name="Imagem 171"/>
          <p:cNvPicPr/>
          <p:nvPr/>
        </p:nvPicPr>
        <p:blipFill>
          <a:blip r:embed="rId3"/>
          <a:stretch/>
        </p:blipFill>
        <p:spPr>
          <a:xfrm>
            <a:off x="5541120" y="3528000"/>
            <a:ext cx="4466520" cy="25614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Imagem 1"/>
          <p:cNvPicPr/>
          <p:nvPr/>
        </p:nvPicPr>
        <p:blipFill>
          <a:blip r:embed="rId2"/>
          <a:stretch/>
        </p:blipFill>
        <p:spPr>
          <a:xfrm>
            <a:off x="0" y="0"/>
            <a:ext cx="12190320" cy="6856560"/>
          </a:xfrm>
          <a:prstGeom prst="rect">
            <a:avLst/>
          </a:prstGeom>
          <a:ln w="9360">
            <a:noFill/>
          </a:ln>
        </p:spPr>
      </p:pic>
      <p:sp>
        <p:nvSpPr>
          <p:cNvPr id="174" name="CustomShape 1"/>
          <p:cNvSpPr/>
          <p:nvPr/>
        </p:nvSpPr>
        <p:spPr>
          <a:xfrm>
            <a:off x="886320" y="1065600"/>
            <a:ext cx="10514160" cy="846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rmAutofit/>
          </a:bodyPr>
          <a:lstStyle/>
          <a:p>
            <a:pPr algn="ctr">
              <a:lnSpc>
                <a:spcPct val="85000"/>
              </a:lnSpc>
            </a:pPr>
            <a:r>
              <a:rPr lang="pt-BR" sz="4000" b="1" strike="noStrike" spc="-35">
                <a:solidFill>
                  <a:srgbClr val="45869E"/>
                </a:solidFill>
                <a:latin typeface="Calibri Light"/>
                <a:ea typeface="DejaVu Sans"/>
              </a:rPr>
              <a:t>Diodo</a:t>
            </a:r>
            <a:endParaRPr lang="pt-BR" sz="4000" b="0" strike="noStrike" spc="-1">
              <a:latin typeface="Arial"/>
            </a:endParaRPr>
          </a:p>
        </p:txBody>
      </p:sp>
      <p:sp>
        <p:nvSpPr>
          <p:cNvPr id="175" name="CustomShape 2"/>
          <p:cNvSpPr/>
          <p:nvPr/>
        </p:nvSpPr>
        <p:spPr>
          <a:xfrm>
            <a:off x="1543680" y="1964520"/>
            <a:ext cx="9324360" cy="465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0" bIns="45000">
            <a:normAutofit/>
          </a:bodyPr>
          <a:lstStyle/>
          <a:p>
            <a:pPr algn="ctr"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</a:pPr>
            <a:endParaRPr lang="pt-BR" sz="1800" b="0" strike="noStrike" spc="-1">
              <a:latin typeface="Arial"/>
            </a:endParaRPr>
          </a:p>
          <a:p>
            <a:pPr marL="91440" indent="-89280" algn="just"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  <a:buClr>
                <a:srgbClr val="124163"/>
              </a:buClr>
              <a:buFont typeface="Arial"/>
              <a:buChar char="•"/>
            </a:pPr>
            <a:r>
              <a:rPr lang="pt-BR" sz="1800" b="0" strike="noStrike" spc="-1">
                <a:solidFill>
                  <a:srgbClr val="45869E"/>
                </a:solidFill>
                <a:latin typeface="Calibri Light"/>
                <a:ea typeface="DejaVu Sans"/>
              </a:rPr>
              <a:t>Semicondutor;</a:t>
            </a:r>
            <a:endParaRPr lang="pt-BR" sz="1800" b="0" strike="noStrike" spc="-1">
              <a:latin typeface="Arial"/>
            </a:endParaRPr>
          </a:p>
          <a:p>
            <a:pPr marL="91440" indent="-89280" algn="just"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  <a:buClr>
                <a:srgbClr val="124163"/>
              </a:buClr>
              <a:buFont typeface="Arial"/>
              <a:buChar char="•"/>
            </a:pPr>
            <a:r>
              <a:rPr lang="pt-BR" sz="1800" b="0" strike="noStrike" spc="-1">
                <a:solidFill>
                  <a:srgbClr val="45869E"/>
                </a:solidFill>
                <a:latin typeface="Calibri"/>
                <a:ea typeface="DejaVu Sans"/>
              </a:rPr>
              <a:t>Conduz num sentido, bloqueia no outro;</a:t>
            </a:r>
            <a:endParaRPr lang="pt-BR" sz="1800" b="0" strike="noStrike" spc="-1">
              <a:latin typeface="Arial"/>
            </a:endParaRPr>
          </a:p>
          <a:p>
            <a:pPr marL="91440" indent="-89280" algn="just"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  <a:buClr>
                <a:srgbClr val="124163"/>
              </a:buClr>
              <a:buFont typeface="Arial"/>
              <a:buChar char="•"/>
            </a:pPr>
            <a:r>
              <a:rPr lang="pt-BR" sz="1800" b="0" strike="noStrike" spc="-1">
                <a:solidFill>
                  <a:srgbClr val="45869E"/>
                </a:solidFill>
                <a:latin typeface="Calibri"/>
                <a:ea typeface="DejaVu Sans"/>
              </a:rPr>
              <a:t>Vd ~ 0.7V</a:t>
            </a:r>
            <a:endParaRPr lang="pt-BR" sz="1800" b="0" strike="noStrike" spc="-1">
              <a:latin typeface="Arial"/>
            </a:endParaRPr>
          </a:p>
          <a:p>
            <a:pPr algn="just">
              <a:lnSpc>
                <a:spcPct val="150000"/>
              </a:lnSpc>
              <a:spcBef>
                <a:spcPts val="1199"/>
              </a:spcBef>
              <a:spcAft>
                <a:spcPts val="201"/>
              </a:spcAft>
            </a:pPr>
            <a:endParaRPr lang="pt-BR" sz="1800" b="0" strike="noStrike" spc="-1">
              <a:latin typeface="Arial"/>
            </a:endParaRPr>
          </a:p>
          <a:p>
            <a:pPr algn="just">
              <a:lnSpc>
                <a:spcPct val="150000"/>
              </a:lnSpc>
              <a:spcBef>
                <a:spcPts val="1199"/>
              </a:spcBef>
              <a:spcAft>
                <a:spcPts val="201"/>
              </a:spcAft>
            </a:pPr>
            <a:endParaRPr lang="pt-BR" sz="1800" b="0" strike="noStrike" spc="-1">
              <a:latin typeface="Arial"/>
            </a:endParaRPr>
          </a:p>
        </p:txBody>
      </p:sp>
      <p:pic>
        <p:nvPicPr>
          <p:cNvPr id="176" name="Imagem 175"/>
          <p:cNvPicPr/>
          <p:nvPr/>
        </p:nvPicPr>
        <p:blipFill>
          <a:blip r:embed="rId3"/>
          <a:stretch/>
        </p:blipFill>
        <p:spPr>
          <a:xfrm>
            <a:off x="7194960" y="3816000"/>
            <a:ext cx="2381040" cy="1914120"/>
          </a:xfrm>
          <a:prstGeom prst="rect">
            <a:avLst/>
          </a:prstGeom>
          <a:ln>
            <a:noFill/>
          </a:ln>
        </p:spPr>
      </p:pic>
      <p:pic>
        <p:nvPicPr>
          <p:cNvPr id="177" name="Imagem 176"/>
          <p:cNvPicPr/>
          <p:nvPr/>
        </p:nvPicPr>
        <p:blipFill>
          <a:blip r:embed="rId4"/>
          <a:stretch/>
        </p:blipFill>
        <p:spPr>
          <a:xfrm>
            <a:off x="2664000" y="3384000"/>
            <a:ext cx="2952000" cy="2952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Imagem 1"/>
          <p:cNvPicPr/>
          <p:nvPr/>
        </p:nvPicPr>
        <p:blipFill>
          <a:blip r:embed="rId2"/>
          <a:stretch/>
        </p:blipFill>
        <p:spPr>
          <a:xfrm>
            <a:off x="0" y="0"/>
            <a:ext cx="12190320" cy="6856560"/>
          </a:xfrm>
          <a:prstGeom prst="rect">
            <a:avLst/>
          </a:prstGeom>
          <a:ln w="9360">
            <a:noFill/>
          </a:ln>
        </p:spPr>
      </p:pic>
      <p:sp>
        <p:nvSpPr>
          <p:cNvPr id="179" name="CustomShape 1"/>
          <p:cNvSpPr/>
          <p:nvPr/>
        </p:nvSpPr>
        <p:spPr>
          <a:xfrm>
            <a:off x="886320" y="1065600"/>
            <a:ext cx="10514160" cy="846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rmAutofit/>
          </a:bodyPr>
          <a:lstStyle/>
          <a:p>
            <a:pPr algn="ctr">
              <a:lnSpc>
                <a:spcPct val="85000"/>
              </a:lnSpc>
            </a:pPr>
            <a:r>
              <a:rPr lang="pt-BR" sz="4000" b="1" strike="noStrike" spc="-35">
                <a:solidFill>
                  <a:srgbClr val="45869E"/>
                </a:solidFill>
                <a:latin typeface="Calibri Light"/>
                <a:ea typeface="DejaVu Sans"/>
              </a:rPr>
              <a:t>LED</a:t>
            </a:r>
            <a:endParaRPr lang="pt-BR" sz="4000" b="0" strike="noStrike" spc="-1">
              <a:latin typeface="Arial"/>
            </a:endParaRPr>
          </a:p>
        </p:txBody>
      </p:sp>
      <p:sp>
        <p:nvSpPr>
          <p:cNvPr id="180" name="CustomShape 2"/>
          <p:cNvSpPr/>
          <p:nvPr/>
        </p:nvSpPr>
        <p:spPr>
          <a:xfrm>
            <a:off x="1543680" y="1964520"/>
            <a:ext cx="9324360" cy="465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0" bIns="45000">
            <a:normAutofit/>
          </a:bodyPr>
          <a:lstStyle/>
          <a:p>
            <a:pPr algn="ctr"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</a:pPr>
            <a:endParaRPr lang="pt-BR" sz="1800" b="0" strike="noStrike" spc="-1" dirty="0">
              <a:latin typeface="Arial"/>
            </a:endParaRPr>
          </a:p>
          <a:p>
            <a:pPr marL="91440" indent="-89280" algn="just"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  <a:buClr>
                <a:srgbClr val="124163"/>
              </a:buClr>
              <a:buFont typeface="Arial"/>
              <a:buChar char="•"/>
            </a:pPr>
            <a:r>
              <a:rPr lang="pt-BR" sz="1800" b="0" strike="noStrike" spc="-1" dirty="0">
                <a:solidFill>
                  <a:srgbClr val="45869E"/>
                </a:solidFill>
                <a:latin typeface="Calibri Light"/>
                <a:ea typeface="DejaVu Sans"/>
              </a:rPr>
              <a:t> </a:t>
            </a:r>
            <a:r>
              <a:rPr lang="pt-BR" sz="1800" b="0" strike="noStrike" spc="-1" dirty="0">
                <a:solidFill>
                  <a:srgbClr val="45869E"/>
                </a:solidFill>
                <a:latin typeface="Calibri"/>
                <a:ea typeface="DejaVu Sans"/>
              </a:rPr>
              <a:t>Diodo emissor de luz</a:t>
            </a:r>
            <a:endParaRPr lang="pt-BR" sz="1800" b="0" strike="noStrike" spc="-1" dirty="0">
              <a:latin typeface="Arial"/>
            </a:endParaRPr>
          </a:p>
          <a:p>
            <a:pPr marL="91440" indent="-89280" algn="just"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  <a:buClr>
                <a:srgbClr val="124163"/>
              </a:buClr>
              <a:buFont typeface="Arial"/>
              <a:buChar char="•"/>
            </a:pPr>
            <a:r>
              <a:rPr lang="pt-BR" sz="1800" b="0" strike="noStrike" spc="-1" dirty="0" err="1">
                <a:solidFill>
                  <a:srgbClr val="45869E"/>
                </a:solidFill>
                <a:latin typeface="Calibri"/>
                <a:ea typeface="DejaVu Sans"/>
              </a:rPr>
              <a:t>Vd</a:t>
            </a:r>
            <a:r>
              <a:rPr lang="pt-BR" sz="1800" b="0" strike="noStrike" spc="-1" dirty="0">
                <a:solidFill>
                  <a:srgbClr val="45869E"/>
                </a:solidFill>
                <a:latin typeface="Calibri"/>
                <a:ea typeface="DejaVu Sans"/>
              </a:rPr>
              <a:t> ~ 1.6 -&gt;3.3 V </a:t>
            </a:r>
            <a:endParaRPr lang="pt-BR" sz="1800" b="0" strike="noStrike" spc="-1" dirty="0">
              <a:latin typeface="Arial"/>
            </a:endParaRPr>
          </a:p>
          <a:p>
            <a:pPr algn="just">
              <a:lnSpc>
                <a:spcPct val="150000"/>
              </a:lnSpc>
              <a:spcBef>
                <a:spcPts val="1199"/>
              </a:spcBef>
              <a:spcAft>
                <a:spcPts val="201"/>
              </a:spcAft>
            </a:pPr>
            <a:endParaRPr lang="pt-BR" sz="1800" b="0" strike="noStrike" spc="-1" dirty="0">
              <a:latin typeface="Arial"/>
            </a:endParaRPr>
          </a:p>
          <a:p>
            <a:pPr algn="just">
              <a:lnSpc>
                <a:spcPct val="150000"/>
              </a:lnSpc>
              <a:spcBef>
                <a:spcPts val="1199"/>
              </a:spcBef>
              <a:spcAft>
                <a:spcPts val="201"/>
              </a:spcAft>
            </a:pPr>
            <a:endParaRPr lang="pt-BR" sz="1800" b="0" strike="noStrike" spc="-1" dirty="0">
              <a:latin typeface="Arial"/>
            </a:endParaRPr>
          </a:p>
        </p:txBody>
      </p:sp>
      <p:pic>
        <p:nvPicPr>
          <p:cNvPr id="181" name="Imagem 180"/>
          <p:cNvPicPr/>
          <p:nvPr/>
        </p:nvPicPr>
        <p:blipFill>
          <a:blip r:embed="rId3"/>
          <a:stretch/>
        </p:blipFill>
        <p:spPr>
          <a:xfrm>
            <a:off x="2063349" y="3330643"/>
            <a:ext cx="2883610" cy="3079035"/>
          </a:xfrm>
          <a:prstGeom prst="rect">
            <a:avLst/>
          </a:prstGeom>
          <a:ln>
            <a:noFill/>
          </a:ln>
        </p:spPr>
      </p:pic>
      <p:pic>
        <p:nvPicPr>
          <p:cNvPr id="182" name="Imagem 181"/>
          <p:cNvPicPr/>
          <p:nvPr/>
        </p:nvPicPr>
        <p:blipFill>
          <a:blip r:embed="rId4"/>
          <a:stretch/>
        </p:blipFill>
        <p:spPr>
          <a:xfrm>
            <a:off x="5466628" y="2565958"/>
            <a:ext cx="5183280" cy="38437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Imagem 1"/>
          <p:cNvPicPr/>
          <p:nvPr/>
        </p:nvPicPr>
        <p:blipFill>
          <a:blip r:embed="rId2"/>
          <a:stretch/>
        </p:blipFill>
        <p:spPr>
          <a:xfrm>
            <a:off x="0" y="0"/>
            <a:ext cx="12190320" cy="6856560"/>
          </a:xfrm>
          <a:prstGeom prst="rect">
            <a:avLst/>
          </a:prstGeom>
          <a:ln w="9360">
            <a:noFill/>
          </a:ln>
        </p:spPr>
      </p:pic>
      <p:sp>
        <p:nvSpPr>
          <p:cNvPr id="184" name="CustomShape 1"/>
          <p:cNvSpPr/>
          <p:nvPr/>
        </p:nvSpPr>
        <p:spPr>
          <a:xfrm>
            <a:off x="886320" y="1065600"/>
            <a:ext cx="10514160" cy="846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rmAutofit/>
          </a:bodyPr>
          <a:lstStyle/>
          <a:p>
            <a:pPr algn="ctr">
              <a:lnSpc>
                <a:spcPct val="85000"/>
              </a:lnSpc>
            </a:pPr>
            <a:r>
              <a:rPr lang="pt-BR" sz="4000" b="1" strike="noStrike" spc="-35">
                <a:solidFill>
                  <a:srgbClr val="45869E"/>
                </a:solidFill>
                <a:latin typeface="Calibri Light"/>
                <a:ea typeface="DejaVu Sans"/>
              </a:rPr>
              <a:t>Transistor</a:t>
            </a:r>
            <a:endParaRPr lang="pt-BR" sz="4000" b="0" strike="noStrike" spc="-1">
              <a:latin typeface="Arial"/>
            </a:endParaRPr>
          </a:p>
        </p:txBody>
      </p:sp>
      <p:sp>
        <p:nvSpPr>
          <p:cNvPr id="185" name="CustomShape 2"/>
          <p:cNvSpPr/>
          <p:nvPr/>
        </p:nvSpPr>
        <p:spPr>
          <a:xfrm>
            <a:off x="1543680" y="1964520"/>
            <a:ext cx="9324360" cy="465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0" bIns="45000">
            <a:normAutofit/>
          </a:bodyPr>
          <a:lstStyle/>
          <a:p>
            <a:pPr algn="ctr"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</a:pPr>
            <a:endParaRPr lang="pt-BR" sz="1800" b="0" strike="noStrike" spc="-1">
              <a:latin typeface="Arial"/>
            </a:endParaRPr>
          </a:p>
          <a:p>
            <a:pPr marL="91440" indent="-89280" algn="just"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  <a:buClr>
                <a:srgbClr val="124163"/>
              </a:buClr>
              <a:buFont typeface="Arial"/>
              <a:buChar char="•"/>
            </a:pPr>
            <a:r>
              <a:rPr lang="pt-BR" sz="1800" b="0" strike="noStrike" spc="-1">
                <a:solidFill>
                  <a:srgbClr val="45869E"/>
                </a:solidFill>
                <a:latin typeface="Calibri Light"/>
                <a:ea typeface="DejaVu Sans"/>
              </a:rPr>
              <a:t> </a:t>
            </a:r>
            <a:r>
              <a:rPr lang="pt-BR" sz="1800" b="0" strike="noStrike" spc="-1">
                <a:solidFill>
                  <a:srgbClr val="45869E"/>
                </a:solidFill>
                <a:latin typeface="Calibri"/>
                <a:ea typeface="DejaVu Sans"/>
              </a:rPr>
              <a:t>Controle da corrente através de uma tensão;</a:t>
            </a:r>
            <a:endParaRPr lang="pt-BR" sz="1800" b="0" strike="noStrike" spc="-1">
              <a:latin typeface="Arial"/>
            </a:endParaRPr>
          </a:p>
          <a:p>
            <a:pPr marL="91440" indent="-89280" algn="just"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  <a:buClr>
                <a:srgbClr val="124163"/>
              </a:buClr>
              <a:buFont typeface="Arial"/>
              <a:buChar char="•"/>
            </a:pPr>
            <a:endParaRPr lang="pt-BR" sz="1800" b="0" strike="noStrike" spc="-1">
              <a:latin typeface="Arial"/>
            </a:endParaRPr>
          </a:p>
          <a:p>
            <a:pPr algn="just">
              <a:lnSpc>
                <a:spcPct val="150000"/>
              </a:lnSpc>
              <a:spcBef>
                <a:spcPts val="1199"/>
              </a:spcBef>
              <a:spcAft>
                <a:spcPts val="201"/>
              </a:spcAft>
            </a:pPr>
            <a:endParaRPr lang="pt-BR" sz="1800" b="0" strike="noStrike" spc="-1">
              <a:latin typeface="Arial"/>
            </a:endParaRPr>
          </a:p>
          <a:p>
            <a:pPr algn="just">
              <a:lnSpc>
                <a:spcPct val="150000"/>
              </a:lnSpc>
              <a:spcBef>
                <a:spcPts val="1199"/>
              </a:spcBef>
              <a:spcAft>
                <a:spcPts val="201"/>
              </a:spcAft>
            </a:pPr>
            <a:endParaRPr lang="pt-BR" sz="1800" b="0" strike="noStrike" spc="-1">
              <a:latin typeface="Arial"/>
            </a:endParaRPr>
          </a:p>
        </p:txBody>
      </p:sp>
      <p:pic>
        <p:nvPicPr>
          <p:cNvPr id="186" name="Imagem 185"/>
          <p:cNvPicPr/>
          <p:nvPr/>
        </p:nvPicPr>
        <p:blipFill>
          <a:blip r:embed="rId3"/>
          <a:stretch/>
        </p:blipFill>
        <p:spPr>
          <a:xfrm>
            <a:off x="2144160" y="3510720"/>
            <a:ext cx="4047840" cy="3257280"/>
          </a:xfrm>
          <a:prstGeom prst="rect">
            <a:avLst/>
          </a:prstGeom>
          <a:ln>
            <a:noFill/>
          </a:ln>
        </p:spPr>
      </p:pic>
      <p:pic>
        <p:nvPicPr>
          <p:cNvPr id="187" name="Imagem 186"/>
          <p:cNvPicPr/>
          <p:nvPr/>
        </p:nvPicPr>
        <p:blipFill>
          <a:blip r:embed="rId4"/>
          <a:stretch/>
        </p:blipFill>
        <p:spPr>
          <a:xfrm>
            <a:off x="7560000" y="4392000"/>
            <a:ext cx="3429360" cy="2304000"/>
          </a:xfrm>
          <a:prstGeom prst="rect">
            <a:avLst/>
          </a:prstGeom>
          <a:ln>
            <a:noFill/>
          </a:ln>
        </p:spPr>
      </p:pic>
      <p:pic>
        <p:nvPicPr>
          <p:cNvPr id="188" name="Imagem 187"/>
          <p:cNvPicPr/>
          <p:nvPr/>
        </p:nvPicPr>
        <p:blipFill>
          <a:blip r:embed="rId5"/>
          <a:stretch/>
        </p:blipFill>
        <p:spPr>
          <a:xfrm>
            <a:off x="7632000" y="1964520"/>
            <a:ext cx="2648880" cy="2004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94" y="1"/>
            <a:ext cx="12192000" cy="68580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88887" y="1066782"/>
            <a:ext cx="10515600" cy="849086"/>
          </a:xfrm>
        </p:spPr>
        <p:txBody>
          <a:bodyPr>
            <a:normAutofit/>
          </a:bodyPr>
          <a:lstStyle/>
          <a:p>
            <a:pPr algn="ctr"/>
            <a:r>
              <a:rPr lang="pt-BR" sz="4000" b="1" dirty="0">
                <a:solidFill>
                  <a:srgbClr val="45869E"/>
                </a:solidFill>
                <a:cs typeface="Arial" panose="020B0604020202020204" pitchFamily="34" charset="0"/>
              </a:rPr>
              <a:t>Multímetro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88887" y="1915869"/>
            <a:ext cx="10252589" cy="4334012"/>
          </a:xfrm>
        </p:spPr>
        <p:txBody>
          <a:bodyPr>
            <a:normAutofit fontScale="92500" lnSpcReduction="20000"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pt-BR" sz="2400" dirty="0">
                <a:solidFill>
                  <a:srgbClr val="45869E"/>
                </a:solidFill>
                <a:latin typeface="+mj-lt"/>
                <a:cs typeface="Arial" panose="020B0604020202020204" pitchFamily="34" charset="0"/>
              </a:rPr>
              <a:t>É um instrumento de teste portátil, compacto e operado por bateria. Possui as seguintes características de medida para aplicações em serviços em campo, laboratórios, reparos residenciais ou em testes e manutenção:</a:t>
            </a:r>
          </a:p>
          <a:p>
            <a:pPr marL="0" indent="0" algn="just">
              <a:lnSpc>
                <a:spcPct val="100000"/>
              </a:lnSpc>
              <a:buNone/>
            </a:pPr>
            <a:endParaRPr lang="pt-BR" sz="2400" dirty="0">
              <a:solidFill>
                <a:srgbClr val="45869E"/>
              </a:solidFill>
              <a:latin typeface="+mj-lt"/>
              <a:cs typeface="Arial" panose="020B0604020202020204" pitchFamily="34" charset="0"/>
            </a:endParaRPr>
          </a:p>
          <a:p>
            <a:pPr algn="just">
              <a:lnSpc>
                <a:spcPct val="100000"/>
              </a:lnSpc>
            </a:pPr>
            <a:r>
              <a:rPr lang="pt-BR" sz="1800" dirty="0">
                <a:solidFill>
                  <a:srgbClr val="45869E"/>
                </a:solidFill>
                <a:cs typeface="Arial" panose="020B0604020202020204" pitchFamily="34" charset="0"/>
              </a:rPr>
              <a:t>Voltímetro - Tensão DC e AC</a:t>
            </a:r>
          </a:p>
          <a:p>
            <a:pPr algn="just">
              <a:lnSpc>
                <a:spcPct val="100000"/>
              </a:lnSpc>
            </a:pPr>
            <a:r>
              <a:rPr lang="pt-BR" sz="1800" dirty="0">
                <a:solidFill>
                  <a:srgbClr val="45869E"/>
                </a:solidFill>
                <a:cs typeface="Arial" panose="020B0604020202020204" pitchFamily="34" charset="0"/>
              </a:rPr>
              <a:t>Amperímetro - Corrente DC e AC</a:t>
            </a:r>
          </a:p>
          <a:p>
            <a:pPr algn="just">
              <a:lnSpc>
                <a:spcPct val="100000"/>
              </a:lnSpc>
            </a:pPr>
            <a:r>
              <a:rPr lang="pt-BR" sz="1800" dirty="0">
                <a:solidFill>
                  <a:srgbClr val="45869E"/>
                </a:solidFill>
                <a:cs typeface="Arial" panose="020B0604020202020204" pitchFamily="34" charset="0"/>
              </a:rPr>
              <a:t>Ohmímetro - Resistência</a:t>
            </a:r>
          </a:p>
          <a:p>
            <a:pPr algn="just">
              <a:lnSpc>
                <a:spcPct val="100000"/>
              </a:lnSpc>
            </a:pPr>
            <a:r>
              <a:rPr lang="pt-BR" sz="1800" dirty="0">
                <a:solidFill>
                  <a:srgbClr val="45869E"/>
                </a:solidFill>
                <a:cs typeface="Arial" panose="020B0604020202020204" pitchFamily="34" charset="0"/>
              </a:rPr>
              <a:t>Capacímetro - Capacitância</a:t>
            </a:r>
          </a:p>
          <a:p>
            <a:pPr algn="just">
              <a:lnSpc>
                <a:spcPct val="100000"/>
              </a:lnSpc>
            </a:pPr>
            <a:r>
              <a:rPr lang="pt-BR" sz="1800" dirty="0">
                <a:solidFill>
                  <a:srgbClr val="45869E"/>
                </a:solidFill>
                <a:cs typeface="Arial" panose="020B0604020202020204" pitchFamily="34" charset="0"/>
              </a:rPr>
              <a:t>Teste de Diodo</a:t>
            </a:r>
          </a:p>
          <a:p>
            <a:pPr algn="just">
              <a:lnSpc>
                <a:spcPct val="100000"/>
              </a:lnSpc>
            </a:pPr>
            <a:r>
              <a:rPr lang="pt-BR" sz="1800" dirty="0">
                <a:solidFill>
                  <a:srgbClr val="45869E"/>
                </a:solidFill>
                <a:cs typeface="Arial" panose="020B0604020202020204" pitchFamily="34" charset="0"/>
              </a:rPr>
              <a:t>Teste de Continuidade</a:t>
            </a:r>
          </a:p>
          <a:p>
            <a:pPr algn="just">
              <a:lnSpc>
                <a:spcPct val="100000"/>
              </a:lnSpc>
            </a:pPr>
            <a:r>
              <a:rPr lang="pt-BR" sz="1800" dirty="0">
                <a:solidFill>
                  <a:srgbClr val="45869E"/>
                </a:solidFill>
                <a:cs typeface="Arial" panose="020B0604020202020204" pitchFamily="34" charset="0"/>
              </a:rPr>
              <a:t>Temperatura</a:t>
            </a:r>
          </a:p>
          <a:p>
            <a:pPr algn="just">
              <a:lnSpc>
                <a:spcPct val="100000"/>
              </a:lnSpc>
            </a:pPr>
            <a:r>
              <a:rPr lang="pt-BR" sz="1800" dirty="0">
                <a:solidFill>
                  <a:srgbClr val="45869E"/>
                </a:solidFill>
                <a:cs typeface="Arial" panose="020B0604020202020204" pitchFamily="34" charset="0"/>
              </a:rPr>
              <a:t>Frequência</a:t>
            </a:r>
          </a:p>
          <a:p>
            <a:pPr algn="just">
              <a:lnSpc>
                <a:spcPct val="100000"/>
              </a:lnSpc>
            </a:pPr>
            <a:r>
              <a:rPr lang="pt-BR" sz="1800" dirty="0">
                <a:solidFill>
                  <a:srgbClr val="45869E"/>
                </a:solidFill>
                <a:cs typeface="Arial" panose="020B0604020202020204" pitchFamily="34" charset="0"/>
              </a:rPr>
              <a:t>Teste de </a:t>
            </a:r>
            <a:r>
              <a:rPr lang="pt-BR" sz="1800" dirty="0" err="1">
                <a:solidFill>
                  <a:srgbClr val="45869E"/>
                </a:solidFill>
                <a:cs typeface="Arial" panose="020B0604020202020204" pitchFamily="34" charset="0"/>
              </a:rPr>
              <a:t>hFE</a:t>
            </a:r>
            <a:r>
              <a:rPr lang="pt-BR" sz="1800" dirty="0">
                <a:solidFill>
                  <a:srgbClr val="45869E"/>
                </a:solidFill>
                <a:cs typeface="Arial" panose="020B0604020202020204" pitchFamily="34" charset="0"/>
              </a:rPr>
              <a:t> de Transistor</a:t>
            </a:r>
          </a:p>
          <a:p>
            <a:pPr algn="just">
              <a:lnSpc>
                <a:spcPct val="150000"/>
              </a:lnSpc>
            </a:pPr>
            <a:endParaRPr lang="pt-BR" sz="2100" dirty="0">
              <a:latin typeface="+mj-lt"/>
              <a:cs typeface="Arial" panose="020B0604020202020204" pitchFamily="34" charset="0"/>
            </a:endParaRPr>
          </a:p>
          <a:p>
            <a:pPr marL="0" indent="0" algn="just">
              <a:lnSpc>
                <a:spcPct val="150000"/>
              </a:lnSpc>
              <a:buNone/>
            </a:pPr>
            <a:endParaRPr lang="pt-BR" sz="2100" dirty="0">
              <a:latin typeface="+mj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49188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3853" y="-2"/>
            <a:ext cx="12192000" cy="68580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88887" y="1066782"/>
            <a:ext cx="10515600" cy="849086"/>
          </a:xfrm>
        </p:spPr>
        <p:txBody>
          <a:bodyPr>
            <a:normAutofit/>
          </a:bodyPr>
          <a:lstStyle/>
          <a:p>
            <a:pPr algn="ctr"/>
            <a:r>
              <a:rPr lang="pt-BR" sz="4000" b="1" dirty="0">
                <a:solidFill>
                  <a:srgbClr val="45869E"/>
                </a:solidFill>
                <a:cs typeface="Arial" panose="020B0604020202020204" pitchFamily="34" charset="0"/>
              </a:rPr>
              <a:t>Multímetro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88887" y="1915868"/>
            <a:ext cx="10515600" cy="1191316"/>
          </a:xfrm>
        </p:spPr>
        <p:txBody>
          <a:bodyPr>
            <a:normAutofit/>
          </a:bodyPr>
          <a:lstStyle/>
          <a:p>
            <a:pPr algn="just">
              <a:lnSpc>
                <a:spcPct val="100000"/>
              </a:lnSpc>
            </a:pPr>
            <a:r>
              <a:rPr lang="pt-BR" sz="1800" dirty="0">
                <a:solidFill>
                  <a:srgbClr val="45869E"/>
                </a:solidFill>
                <a:cs typeface="Arial" panose="020B0604020202020204" pitchFamily="34" charset="0"/>
              </a:rPr>
              <a:t> </a:t>
            </a:r>
            <a:r>
              <a:rPr lang="pt-BR" sz="2000" dirty="0">
                <a:solidFill>
                  <a:srgbClr val="45869E"/>
                </a:solidFill>
                <a:cs typeface="Arial" panose="020B0604020202020204" pitchFamily="34" charset="0"/>
              </a:rPr>
              <a:t>Ele pode ser apresentado de duas categorias, digital e analógica. Tais categorias fazem referência a forma de medição, sendo o digital através de um processamento da tensão entre os seus dois pinos e o analógico o uso desta tensão para mover um ponteiro.</a:t>
            </a:r>
          </a:p>
          <a:p>
            <a:pPr marL="0" indent="0" algn="just">
              <a:lnSpc>
                <a:spcPct val="150000"/>
              </a:lnSpc>
              <a:buNone/>
            </a:pPr>
            <a:endParaRPr lang="pt-BR" sz="2100" dirty="0">
              <a:latin typeface="+mj-lt"/>
              <a:cs typeface="Arial" panose="020B0604020202020204" pitchFamily="34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9D01784-DEF7-4AAE-9ACE-9F4AB22C7D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9008" y="2903401"/>
            <a:ext cx="2363780" cy="3483465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CD8C9C25-B6EC-440E-A5A7-0C4EE55CB9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6689" y="2903401"/>
            <a:ext cx="1767858" cy="3483465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82E95873-879D-4115-8DC6-98E7792CD3B4}"/>
              </a:ext>
            </a:extLst>
          </p:cNvPr>
          <p:cNvSpPr txBox="1"/>
          <p:nvPr/>
        </p:nvSpPr>
        <p:spPr>
          <a:xfrm>
            <a:off x="2518027" y="6386866"/>
            <a:ext cx="2005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Modelo Analógico</a:t>
            </a:r>
            <a:endParaRPr lang="en-US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2ED3CC17-1537-4374-9D20-3CD03C9F9D54}"/>
              </a:ext>
            </a:extLst>
          </p:cNvPr>
          <p:cNvSpPr txBox="1"/>
          <p:nvPr/>
        </p:nvSpPr>
        <p:spPr>
          <a:xfrm>
            <a:off x="8577315" y="6386866"/>
            <a:ext cx="1646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Modelo Digital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3769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94" y="1"/>
            <a:ext cx="12192000" cy="68580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88887" y="1066782"/>
            <a:ext cx="10515600" cy="849086"/>
          </a:xfrm>
        </p:spPr>
        <p:txBody>
          <a:bodyPr>
            <a:normAutofit/>
          </a:bodyPr>
          <a:lstStyle/>
          <a:p>
            <a:pPr algn="ctr"/>
            <a:r>
              <a:rPr lang="pt-BR" sz="4000" b="1" dirty="0">
                <a:solidFill>
                  <a:srgbClr val="45869E"/>
                </a:solidFill>
                <a:cs typeface="Arial" panose="020B0604020202020204" pitchFamily="34" charset="0"/>
              </a:rPr>
              <a:t>Multímetro - Precisão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88887" y="1915869"/>
            <a:ext cx="10146057" cy="4334012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pt-BR" sz="2400" dirty="0">
                <a:solidFill>
                  <a:srgbClr val="45869E"/>
                </a:solidFill>
                <a:latin typeface="Arial (corpo)"/>
                <a:cs typeface="Arial" panose="020B0604020202020204" pitchFamily="34" charset="0"/>
              </a:rPr>
              <a:t>É o maior erro permissível que irá ocorrer sob condições de operação específicas. Em outras palavras, é uma indicação da proximidade entre a medição exibida pelo multímetro e o valor real do sinal medido.</a:t>
            </a:r>
          </a:p>
          <a:p>
            <a:pPr marL="0" indent="0" algn="just">
              <a:lnSpc>
                <a:spcPct val="100000"/>
              </a:lnSpc>
              <a:buNone/>
            </a:pPr>
            <a:r>
              <a:rPr lang="pt-BR" sz="2400" dirty="0">
                <a:solidFill>
                  <a:srgbClr val="45869E"/>
                </a:solidFill>
                <a:latin typeface="Arial (corpo)"/>
                <a:cs typeface="Arial" panose="020B0604020202020204" pitchFamily="34" charset="0"/>
              </a:rPr>
              <a:t>A precisão de um multímetro é normalmente expressa como uma percentagem da leitura. Uma precisão de 1% da leitura significa que para o valor exibido de 100,0V, o valor real da tensão pode estar em qualquer lugar entre 99,0V e 101,0V.</a:t>
            </a:r>
          </a:p>
        </p:txBody>
      </p:sp>
    </p:spTree>
    <p:extLst>
      <p:ext uri="{BB962C8B-B14F-4D97-AF65-F5344CB8AC3E}">
        <p14:creationId xmlns:p14="http://schemas.microsoft.com/office/powerpoint/2010/main" val="12811530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94" y="1"/>
            <a:ext cx="12192000" cy="68580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88887" y="1066782"/>
            <a:ext cx="10515600" cy="849086"/>
          </a:xfrm>
        </p:spPr>
        <p:txBody>
          <a:bodyPr>
            <a:normAutofit/>
          </a:bodyPr>
          <a:lstStyle/>
          <a:p>
            <a:pPr algn="ctr"/>
            <a:r>
              <a:rPr lang="pt-BR" sz="4000" b="1" dirty="0">
                <a:solidFill>
                  <a:srgbClr val="45869E"/>
                </a:solidFill>
                <a:cs typeface="Arial" panose="020B0604020202020204" pitchFamily="34" charset="0"/>
              </a:rPr>
              <a:t>Multímetro - Precisão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88888" y="1915869"/>
            <a:ext cx="10110546" cy="4334012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pt-BR" sz="2400" dirty="0">
                <a:solidFill>
                  <a:srgbClr val="45869E"/>
                </a:solidFill>
                <a:latin typeface="Arial (corpo)"/>
                <a:cs typeface="Arial" panose="020B0604020202020204" pitchFamily="34" charset="0"/>
              </a:rPr>
              <a:t>Especificações podem incluir também um range de dígitos adicionado às especificações básicas de precisão. Isso indica em quantas unidades o dígito da extremidade direita pode variar. Desse modo, a precisão do exemplo anterior poderia ser indicada como ±(1% +2D). Então, para a exibição de uma leitura de 100,0V, a tensão real estaria entre 98,8V e 101,2V.</a:t>
            </a:r>
          </a:p>
          <a:p>
            <a:pPr marL="0" indent="0" algn="just">
              <a:lnSpc>
                <a:spcPct val="100000"/>
              </a:lnSpc>
              <a:buNone/>
            </a:pPr>
            <a:r>
              <a:rPr lang="pt-BR" sz="2400" dirty="0">
                <a:solidFill>
                  <a:srgbClr val="45869E"/>
                </a:solidFill>
                <a:latin typeface="Arial (corpo)"/>
                <a:cs typeface="Arial" panose="020B0604020202020204" pitchFamily="34" charset="0"/>
              </a:rPr>
              <a:t>A precisão típica de um multímetro está entre ±(0,7% +1D) e ±(0,1% +1D) da leitura.</a:t>
            </a:r>
            <a:endParaRPr lang="pt-BR" sz="2400" dirty="0">
              <a:latin typeface="Arial (corpo)"/>
              <a:cs typeface="Arial" panose="020B0604020202020204" pitchFamily="34" charset="0"/>
            </a:endParaRPr>
          </a:p>
          <a:p>
            <a:pPr marL="0" indent="0" algn="just">
              <a:lnSpc>
                <a:spcPct val="150000"/>
              </a:lnSpc>
              <a:buNone/>
            </a:pPr>
            <a:endParaRPr lang="pt-BR" sz="2100" dirty="0">
              <a:latin typeface="+mj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66511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CustomShape 1"/>
          <p:cNvSpPr/>
          <p:nvPr/>
        </p:nvSpPr>
        <p:spPr>
          <a:xfrm>
            <a:off x="886320" y="1065600"/>
            <a:ext cx="10514160" cy="846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rmAutofit/>
          </a:bodyPr>
          <a:lstStyle/>
          <a:p>
            <a:pPr algn="ctr">
              <a:lnSpc>
                <a:spcPct val="85000"/>
              </a:lnSpc>
            </a:pPr>
            <a:r>
              <a:rPr lang="pt-BR" sz="4000" b="1" strike="noStrike" spc="-35">
                <a:solidFill>
                  <a:srgbClr val="45869E"/>
                </a:solidFill>
                <a:latin typeface="Calibri Light"/>
                <a:ea typeface="DejaVu Sans"/>
              </a:rPr>
              <a:t>Carga</a:t>
            </a:r>
            <a:endParaRPr lang="pt-BR" sz="4000" b="0" strike="noStrike" spc="-1">
              <a:latin typeface="Arial"/>
            </a:endParaRPr>
          </a:p>
        </p:txBody>
      </p:sp>
      <p:sp>
        <p:nvSpPr>
          <p:cNvPr id="83" name="CustomShape 2"/>
          <p:cNvSpPr/>
          <p:nvPr/>
        </p:nvSpPr>
        <p:spPr>
          <a:xfrm>
            <a:off x="1543680" y="1964520"/>
            <a:ext cx="9324360" cy="465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0" bIns="45000">
            <a:normAutofit/>
          </a:bodyPr>
          <a:lstStyle/>
          <a:p>
            <a:pPr algn="ctr"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</a:pPr>
            <a:endParaRPr lang="pt-BR" sz="1800" b="0" strike="noStrike" spc="-1">
              <a:latin typeface="Arial"/>
            </a:endParaRPr>
          </a:p>
          <a:p>
            <a:pPr marL="91440" indent="-89280" algn="just"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  <a:buClr>
                <a:srgbClr val="124163"/>
              </a:buClr>
              <a:buFont typeface="Arial"/>
              <a:buChar char="•"/>
            </a:pPr>
            <a:r>
              <a:rPr lang="pt-BR" sz="1800" b="0" strike="noStrike" spc="-1">
                <a:solidFill>
                  <a:srgbClr val="45869E"/>
                </a:solidFill>
                <a:latin typeface="Calibri Light"/>
                <a:ea typeface="DejaVu Sans"/>
              </a:rPr>
              <a:t> </a:t>
            </a:r>
            <a:endParaRPr lang="pt-BR" sz="1800" b="0" strike="noStrike" spc="-1">
              <a:latin typeface="Arial"/>
            </a:endParaRPr>
          </a:p>
          <a:p>
            <a:pPr algn="just">
              <a:lnSpc>
                <a:spcPct val="150000"/>
              </a:lnSpc>
              <a:spcBef>
                <a:spcPts val="1199"/>
              </a:spcBef>
              <a:spcAft>
                <a:spcPts val="201"/>
              </a:spcAft>
            </a:pPr>
            <a:endParaRPr lang="pt-BR" sz="1800" b="0" strike="noStrike" spc="-1">
              <a:latin typeface="Arial"/>
            </a:endParaRPr>
          </a:p>
          <a:p>
            <a:pPr algn="just">
              <a:lnSpc>
                <a:spcPct val="150000"/>
              </a:lnSpc>
              <a:spcBef>
                <a:spcPts val="1199"/>
              </a:spcBef>
              <a:spcAft>
                <a:spcPts val="201"/>
              </a:spcAft>
            </a:pPr>
            <a:endParaRPr lang="pt-BR" sz="1800" b="0" strike="noStrike" spc="-1">
              <a:latin typeface="Arial"/>
            </a:endParaRPr>
          </a:p>
        </p:txBody>
      </p:sp>
      <p:pic>
        <p:nvPicPr>
          <p:cNvPr id="84" name="Imagem 83"/>
          <p:cNvPicPr/>
          <p:nvPr/>
        </p:nvPicPr>
        <p:blipFill>
          <a:blip r:embed="rId3"/>
          <a:stretch/>
        </p:blipFill>
        <p:spPr>
          <a:xfrm>
            <a:off x="1008000" y="3028320"/>
            <a:ext cx="2666160" cy="1722960"/>
          </a:xfrm>
          <a:prstGeom prst="rect">
            <a:avLst/>
          </a:prstGeom>
          <a:ln>
            <a:noFill/>
          </a:ln>
        </p:spPr>
      </p:pic>
      <p:sp>
        <p:nvSpPr>
          <p:cNvPr id="85" name="CustomShape 3"/>
          <p:cNvSpPr/>
          <p:nvPr/>
        </p:nvSpPr>
        <p:spPr>
          <a:xfrm rot="48000">
            <a:off x="4516560" y="2568240"/>
            <a:ext cx="7128720" cy="2428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6" name="CustomShape 4"/>
          <p:cNvSpPr/>
          <p:nvPr/>
        </p:nvSpPr>
        <p:spPr>
          <a:xfrm>
            <a:off x="4319640" y="2014920"/>
            <a:ext cx="6550560" cy="381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0" bIns="45000">
            <a:normAutofit/>
          </a:bodyPr>
          <a:lstStyle/>
          <a:p>
            <a:pPr algn="ctr"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</a:pPr>
            <a:endParaRPr lang="pt-BR" sz="1800" b="0" strike="noStrike" spc="-1" dirty="0">
              <a:latin typeface="Arial"/>
            </a:endParaRPr>
          </a:p>
          <a:p>
            <a:pPr marL="91440" indent="-89280" algn="just"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  <a:buClr>
                <a:srgbClr val="124163"/>
              </a:buClr>
              <a:buFont typeface="Arial"/>
              <a:buChar char="•"/>
            </a:pPr>
            <a:r>
              <a:rPr lang="pt-BR" sz="1800" b="0" strike="noStrike" spc="-1" dirty="0">
                <a:solidFill>
                  <a:srgbClr val="45869E"/>
                </a:solidFill>
                <a:latin typeface="Calibri"/>
                <a:ea typeface="DejaVu Sans"/>
              </a:rPr>
              <a:t>Positiva</a:t>
            </a:r>
            <a:endParaRPr lang="pt-BR" sz="1800" b="0" strike="noStrike" spc="-1" dirty="0">
              <a:latin typeface="Arial"/>
            </a:endParaRPr>
          </a:p>
          <a:p>
            <a:pPr marL="91440" indent="-89280" algn="just"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  <a:buClr>
                <a:srgbClr val="124163"/>
              </a:buClr>
              <a:buFont typeface="Arial"/>
              <a:buChar char="•"/>
            </a:pPr>
            <a:r>
              <a:rPr lang="pt-BR" sz="1800" b="0" strike="noStrike" spc="-1" dirty="0">
                <a:solidFill>
                  <a:srgbClr val="45869E"/>
                </a:solidFill>
                <a:latin typeface="Calibri"/>
                <a:ea typeface="DejaVu Sans"/>
              </a:rPr>
              <a:t>Negativa</a:t>
            </a:r>
            <a:endParaRPr lang="pt-BR" sz="1800" b="0" strike="noStrike" spc="-1" dirty="0">
              <a:latin typeface="Arial"/>
            </a:endParaRPr>
          </a:p>
          <a:p>
            <a:pPr marL="91440" indent="-89280" algn="just"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  <a:buClr>
                <a:srgbClr val="124163"/>
              </a:buClr>
              <a:buFont typeface="Arial"/>
              <a:buChar char="•"/>
            </a:pPr>
            <a:r>
              <a:rPr lang="pt-BR" sz="1800" b="0" strike="noStrike" spc="-1" dirty="0">
                <a:solidFill>
                  <a:srgbClr val="45869E"/>
                </a:solidFill>
                <a:latin typeface="Calibri"/>
                <a:ea typeface="DejaVu Sans"/>
              </a:rPr>
              <a:t>Unidade no SI = C (Coulomb)</a:t>
            </a:r>
            <a:endParaRPr lang="pt-BR" sz="1800" b="0" strike="noStrike" spc="-1" dirty="0">
              <a:latin typeface="Arial"/>
            </a:endParaRPr>
          </a:p>
          <a:p>
            <a:pPr marL="91440" indent="-89280" algn="just"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  <a:buClr>
                <a:srgbClr val="124163"/>
              </a:buClr>
              <a:buFont typeface="Arial"/>
              <a:buChar char="•"/>
            </a:pPr>
            <a:r>
              <a:rPr lang="pt-BR" sz="1800" b="0" strike="noStrike" spc="-1" dirty="0">
                <a:solidFill>
                  <a:srgbClr val="45869E"/>
                </a:solidFill>
                <a:latin typeface="Calibri"/>
                <a:ea typeface="DejaVu Sans"/>
              </a:rPr>
              <a:t>Campo elétrico</a:t>
            </a:r>
            <a:endParaRPr lang="pt-BR" sz="1800" b="0" strike="noStrike" spc="-1" dirty="0">
              <a:latin typeface="Arial"/>
            </a:endParaRPr>
          </a:p>
          <a:p>
            <a:pPr marL="91440" indent="-89280" algn="just"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  <a:buClr>
                <a:srgbClr val="124163"/>
              </a:buClr>
              <a:buFont typeface="Arial"/>
              <a:buChar char="•"/>
            </a:pPr>
            <a:r>
              <a:rPr lang="pt-BR" sz="1800" b="0" strike="noStrike" spc="-1" dirty="0">
                <a:solidFill>
                  <a:srgbClr val="45869E"/>
                </a:solidFill>
                <a:latin typeface="Calibri"/>
                <a:ea typeface="DejaVu Sans"/>
              </a:rPr>
              <a:t> </a:t>
            </a:r>
            <a:endParaRPr lang="pt-BR" sz="1800" b="0" strike="noStrike" spc="-1" dirty="0">
              <a:latin typeface="Arial"/>
            </a:endParaRPr>
          </a:p>
          <a:p>
            <a:pPr algn="just">
              <a:lnSpc>
                <a:spcPct val="150000"/>
              </a:lnSpc>
              <a:spcBef>
                <a:spcPts val="1199"/>
              </a:spcBef>
              <a:spcAft>
                <a:spcPts val="201"/>
              </a:spcAft>
            </a:pPr>
            <a:endParaRPr lang="pt-BR" sz="1800" b="0" strike="noStrike" spc="-1" dirty="0">
              <a:latin typeface="Arial"/>
            </a:endParaRPr>
          </a:p>
          <a:p>
            <a:pPr algn="just">
              <a:lnSpc>
                <a:spcPct val="150000"/>
              </a:lnSpc>
              <a:spcBef>
                <a:spcPts val="1199"/>
              </a:spcBef>
              <a:spcAft>
                <a:spcPts val="201"/>
              </a:spcAft>
            </a:pPr>
            <a:endParaRPr lang="pt-BR" sz="1800" b="0" strike="noStrike" spc="-1" dirty="0">
              <a:latin typeface="Arial"/>
            </a:endParaRPr>
          </a:p>
        </p:txBody>
      </p:sp>
      <p:pic>
        <p:nvPicPr>
          <p:cNvPr id="87" name="Imagem 86"/>
          <p:cNvPicPr/>
          <p:nvPr/>
        </p:nvPicPr>
        <p:blipFill>
          <a:blip r:embed="rId4"/>
          <a:stretch/>
        </p:blipFill>
        <p:spPr>
          <a:xfrm>
            <a:off x="4499955" y="4292280"/>
            <a:ext cx="1675440" cy="227880"/>
          </a:xfrm>
          <a:prstGeom prst="rect">
            <a:avLst/>
          </a:prstGeom>
          <a:ln>
            <a:noFill/>
          </a:ln>
        </p:spPr>
      </p:pic>
      <p:pic>
        <p:nvPicPr>
          <p:cNvPr id="88" name="Imagem 87"/>
          <p:cNvPicPr/>
          <p:nvPr/>
        </p:nvPicPr>
        <p:blipFill>
          <a:blip r:embed="rId5"/>
          <a:stretch/>
        </p:blipFill>
        <p:spPr>
          <a:xfrm>
            <a:off x="8208000" y="3036960"/>
            <a:ext cx="2094480" cy="15703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94" y="1"/>
            <a:ext cx="12192000" cy="68580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88887" y="1066782"/>
            <a:ext cx="10515600" cy="849086"/>
          </a:xfrm>
        </p:spPr>
        <p:txBody>
          <a:bodyPr>
            <a:normAutofit/>
          </a:bodyPr>
          <a:lstStyle/>
          <a:p>
            <a:pPr algn="ctr"/>
            <a:r>
              <a:rPr lang="pt-BR" sz="4000" b="1" dirty="0">
                <a:solidFill>
                  <a:srgbClr val="45869E"/>
                </a:solidFill>
                <a:cs typeface="Arial" panose="020B0604020202020204" pitchFamily="34" charset="0"/>
              </a:rPr>
              <a:t>Multímetro - Precisão</a:t>
            </a:r>
          </a:p>
        </p:txBody>
      </p:sp>
      <p:pic>
        <p:nvPicPr>
          <p:cNvPr id="4" name="Espaço Reservado para Conteúdo 3">
            <a:extLst>
              <a:ext uri="{FF2B5EF4-FFF2-40B4-BE49-F238E27FC236}">
                <a16:creationId xmlns:a16="http://schemas.microsoft.com/office/drawing/2014/main" id="{63DDCC0A-0B44-44A2-B757-6159E6344E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42357" y="1916113"/>
            <a:ext cx="7004074" cy="4333875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10692A0-0FFC-44B9-A239-51D75006E479}"/>
              </a:ext>
            </a:extLst>
          </p:cNvPr>
          <p:cNvSpPr txBox="1"/>
          <p:nvPr/>
        </p:nvSpPr>
        <p:spPr>
          <a:xfrm>
            <a:off x="3813009" y="6184663"/>
            <a:ext cx="4262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Exemplo – Multímetro Minipa ET-2042C</a:t>
            </a:r>
          </a:p>
        </p:txBody>
      </p:sp>
    </p:spTree>
    <p:extLst>
      <p:ext uri="{BB962C8B-B14F-4D97-AF65-F5344CB8AC3E}">
        <p14:creationId xmlns:p14="http://schemas.microsoft.com/office/powerpoint/2010/main" val="30182034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94" y="1"/>
            <a:ext cx="12192000" cy="68580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88887" y="1066782"/>
            <a:ext cx="10515600" cy="849086"/>
          </a:xfrm>
        </p:spPr>
        <p:txBody>
          <a:bodyPr>
            <a:normAutofit/>
          </a:bodyPr>
          <a:lstStyle/>
          <a:p>
            <a:pPr algn="ctr"/>
            <a:r>
              <a:rPr lang="pt-BR" sz="4000" b="1" dirty="0">
                <a:solidFill>
                  <a:srgbClr val="45869E"/>
                </a:solidFill>
                <a:cs typeface="Arial" panose="020B0604020202020204" pitchFamily="34" charset="0"/>
              </a:rPr>
              <a:t>Multímetro – Impedância de Entrada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368200" y="1915868"/>
            <a:ext cx="9286612" cy="4657746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pt-BR" sz="2400" dirty="0">
                <a:solidFill>
                  <a:srgbClr val="45869E"/>
                </a:solidFill>
                <a:latin typeface="Arial (corpo)"/>
                <a:cs typeface="Arial" panose="020B0604020202020204" pitchFamily="34" charset="0"/>
              </a:rPr>
              <a:t>Todos os multímetros digitais possuem  uma bateria para os alimentar e não usam praticamente nenhuma tensão ou corrente do circuito em teste.</a:t>
            </a:r>
          </a:p>
          <a:p>
            <a:pPr marL="0" indent="0" algn="just">
              <a:lnSpc>
                <a:spcPct val="100000"/>
              </a:lnSpc>
              <a:buNone/>
            </a:pPr>
            <a:r>
              <a:rPr lang="pt-BR" sz="2400" dirty="0">
                <a:solidFill>
                  <a:srgbClr val="45869E"/>
                </a:solidFill>
                <a:latin typeface="Arial (corpo)"/>
                <a:cs typeface="Arial" panose="020B0604020202020204" pitchFamily="34" charset="0"/>
              </a:rPr>
              <a:t>Isto significa que, nas escalas de tensão DC (corrente contínua) têm uma resistência muito alta (impedância de entrada), de 1MΩ ou mais, normalmente 10MΩ. O que diminui as chances de ​​afetar o circuito em teste.</a:t>
            </a:r>
          </a:p>
        </p:txBody>
      </p:sp>
    </p:spTree>
    <p:extLst>
      <p:ext uri="{BB962C8B-B14F-4D97-AF65-F5344CB8AC3E}">
        <p14:creationId xmlns:p14="http://schemas.microsoft.com/office/powerpoint/2010/main" val="40944898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94" y="1"/>
            <a:ext cx="12192000" cy="68580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88887" y="1066782"/>
            <a:ext cx="10515600" cy="849086"/>
          </a:xfrm>
        </p:spPr>
        <p:txBody>
          <a:bodyPr>
            <a:normAutofit/>
          </a:bodyPr>
          <a:lstStyle/>
          <a:p>
            <a:pPr algn="ctr"/>
            <a:r>
              <a:rPr lang="pt-BR" sz="4000" b="1" dirty="0">
                <a:solidFill>
                  <a:srgbClr val="45869E"/>
                </a:solidFill>
                <a:cs typeface="Arial" panose="020B0604020202020204" pitchFamily="34" charset="0"/>
              </a:rPr>
              <a:t>Multímetro – Escalas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88887" y="1915868"/>
            <a:ext cx="10004014" cy="4626975"/>
          </a:xfrm>
        </p:spPr>
        <p:txBody>
          <a:bodyPr>
            <a:no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pt-BR" sz="2000" dirty="0">
                <a:solidFill>
                  <a:srgbClr val="45869E"/>
                </a:solidFill>
                <a:latin typeface="Arial (corpo)"/>
                <a:cs typeface="Arial" panose="020B0604020202020204" pitchFamily="34" charset="0"/>
              </a:rPr>
              <a:t>Escalas típicas para multímetros digitais:</a:t>
            </a:r>
          </a:p>
          <a:p>
            <a:pPr marL="0" indent="0" algn="just">
              <a:lnSpc>
                <a:spcPct val="100000"/>
              </a:lnSpc>
              <a:buNone/>
            </a:pPr>
            <a:r>
              <a:rPr lang="pt-BR" sz="2000" dirty="0">
                <a:solidFill>
                  <a:srgbClr val="45869E"/>
                </a:solidFill>
                <a:latin typeface="Arial (corpo)"/>
                <a:cs typeface="Arial" panose="020B0604020202020204" pitchFamily="34" charset="0"/>
              </a:rPr>
              <a:t>(Os valores indicados são os de leitura máxima em cada escala)</a:t>
            </a:r>
          </a:p>
          <a:p>
            <a:pPr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rgbClr val="45869E"/>
                </a:solidFill>
                <a:latin typeface="Arial (corpo)"/>
                <a:cs typeface="Arial" panose="020B0604020202020204" pitchFamily="34" charset="0"/>
              </a:rPr>
              <a:t>DC (Tensão): 200 </a:t>
            </a:r>
            <a:r>
              <a:rPr lang="pt-BR" sz="2000" dirty="0" err="1">
                <a:solidFill>
                  <a:srgbClr val="45869E"/>
                </a:solidFill>
                <a:latin typeface="Arial (corpo)"/>
                <a:cs typeface="Arial" panose="020B0604020202020204" pitchFamily="34" charset="0"/>
              </a:rPr>
              <a:t>mV</a:t>
            </a:r>
            <a:r>
              <a:rPr lang="pt-BR" sz="2000" dirty="0">
                <a:solidFill>
                  <a:srgbClr val="45869E"/>
                </a:solidFill>
                <a:latin typeface="Arial (corpo)"/>
                <a:cs typeface="Arial" panose="020B0604020202020204" pitchFamily="34" charset="0"/>
              </a:rPr>
              <a:t>, 2000 </a:t>
            </a:r>
            <a:r>
              <a:rPr lang="pt-BR" sz="2000" dirty="0" err="1">
                <a:solidFill>
                  <a:srgbClr val="45869E"/>
                </a:solidFill>
                <a:latin typeface="Arial (corpo)"/>
                <a:cs typeface="Arial" panose="020B0604020202020204" pitchFamily="34" charset="0"/>
              </a:rPr>
              <a:t>mV</a:t>
            </a:r>
            <a:r>
              <a:rPr lang="pt-BR" sz="2000" dirty="0">
                <a:solidFill>
                  <a:srgbClr val="45869E"/>
                </a:solidFill>
                <a:latin typeface="Arial (corpo)"/>
                <a:cs typeface="Arial" panose="020B0604020202020204" pitchFamily="34" charset="0"/>
              </a:rPr>
              <a:t>, 20 V, 200 V, 600 V.</a:t>
            </a:r>
          </a:p>
          <a:p>
            <a:pPr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rgbClr val="45869E"/>
                </a:solidFill>
                <a:latin typeface="Arial (corpo)"/>
                <a:cs typeface="Arial" panose="020B0604020202020204" pitchFamily="34" charset="0"/>
              </a:rPr>
              <a:t>AC (Tensão): 200 V, 600 V.</a:t>
            </a:r>
          </a:p>
          <a:p>
            <a:pPr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rgbClr val="45869E"/>
                </a:solidFill>
                <a:latin typeface="Arial (corpo)"/>
                <a:cs typeface="Arial" panose="020B0604020202020204" pitchFamily="34" charset="0"/>
              </a:rPr>
              <a:t>DC (Corrente): 200 µA, 2000 µA, 20 </a:t>
            </a:r>
            <a:r>
              <a:rPr lang="pt-BR" sz="2000" dirty="0" err="1">
                <a:solidFill>
                  <a:srgbClr val="45869E"/>
                </a:solidFill>
                <a:latin typeface="Arial (corpo)"/>
                <a:cs typeface="Arial" panose="020B0604020202020204" pitchFamily="34" charset="0"/>
              </a:rPr>
              <a:t>mA</a:t>
            </a:r>
            <a:r>
              <a:rPr lang="pt-BR" sz="2000" dirty="0">
                <a:solidFill>
                  <a:srgbClr val="45869E"/>
                </a:solidFill>
                <a:latin typeface="Arial (corpo)"/>
                <a:cs typeface="Arial" panose="020B0604020202020204" pitchFamily="34" charset="0"/>
              </a:rPr>
              <a:t>, 200 </a:t>
            </a:r>
            <a:r>
              <a:rPr lang="pt-BR" sz="2000" dirty="0" err="1">
                <a:solidFill>
                  <a:srgbClr val="45869E"/>
                </a:solidFill>
                <a:latin typeface="Arial (corpo)"/>
                <a:cs typeface="Arial" panose="020B0604020202020204" pitchFamily="34" charset="0"/>
              </a:rPr>
              <a:t>mA</a:t>
            </a:r>
            <a:r>
              <a:rPr lang="pt-BR" sz="2000" dirty="0">
                <a:solidFill>
                  <a:srgbClr val="45869E"/>
                </a:solidFill>
                <a:latin typeface="Arial (corpo)"/>
                <a:cs typeface="Arial" panose="020B0604020202020204" pitchFamily="34" charset="0"/>
              </a:rPr>
              <a:t>, 10A*.</a:t>
            </a:r>
          </a:p>
          <a:p>
            <a:pPr algn="just">
              <a:lnSpc>
                <a:spcPct val="100000"/>
              </a:lnSpc>
            </a:pPr>
            <a:r>
              <a:rPr lang="pt-BR" sz="2000" dirty="0">
                <a:solidFill>
                  <a:srgbClr val="45869E"/>
                </a:solidFill>
                <a:latin typeface="Arial (corpo)"/>
                <a:cs typeface="Arial" panose="020B0604020202020204" pitchFamily="34" charset="0"/>
              </a:rPr>
              <a:t>AC (Corrente): 200 µA, 2000 µA, 20 </a:t>
            </a:r>
            <a:r>
              <a:rPr lang="pt-BR" sz="2000" dirty="0" err="1">
                <a:solidFill>
                  <a:srgbClr val="45869E"/>
                </a:solidFill>
                <a:latin typeface="Arial (corpo)"/>
                <a:cs typeface="Arial" panose="020B0604020202020204" pitchFamily="34" charset="0"/>
              </a:rPr>
              <a:t>mA</a:t>
            </a:r>
            <a:r>
              <a:rPr lang="pt-BR" sz="2000" dirty="0">
                <a:solidFill>
                  <a:srgbClr val="45869E"/>
                </a:solidFill>
                <a:latin typeface="Arial (corpo)"/>
                <a:cs typeface="Arial" panose="020B0604020202020204" pitchFamily="34" charset="0"/>
              </a:rPr>
              <a:t>, 200 </a:t>
            </a:r>
            <a:r>
              <a:rPr lang="pt-BR" sz="2000" dirty="0" err="1">
                <a:solidFill>
                  <a:srgbClr val="45869E"/>
                </a:solidFill>
                <a:latin typeface="Arial (corpo)"/>
                <a:cs typeface="Arial" panose="020B0604020202020204" pitchFamily="34" charset="0"/>
              </a:rPr>
              <a:t>mA</a:t>
            </a:r>
            <a:r>
              <a:rPr lang="pt-BR" sz="2000" dirty="0">
                <a:solidFill>
                  <a:srgbClr val="45869E"/>
                </a:solidFill>
                <a:latin typeface="Arial (corpo)"/>
                <a:cs typeface="Arial" panose="020B0604020202020204" pitchFamily="34" charset="0"/>
              </a:rPr>
              <a:t>, 10A*.</a:t>
            </a:r>
          </a:p>
          <a:p>
            <a:pPr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rgbClr val="45869E"/>
                </a:solidFill>
                <a:latin typeface="Arial (corpo)"/>
                <a:cs typeface="Arial" panose="020B0604020202020204" pitchFamily="34" charset="0"/>
              </a:rPr>
              <a:t>Resistência: 200 ohm, 2000 ohm, 20 </a:t>
            </a:r>
            <a:r>
              <a:rPr lang="pt-BR" sz="2000" dirty="0" err="1">
                <a:solidFill>
                  <a:srgbClr val="45869E"/>
                </a:solidFill>
                <a:latin typeface="Arial (corpo)"/>
                <a:cs typeface="Arial" panose="020B0604020202020204" pitchFamily="34" charset="0"/>
              </a:rPr>
              <a:t>kohm</a:t>
            </a:r>
            <a:r>
              <a:rPr lang="pt-BR" sz="2000" dirty="0">
                <a:solidFill>
                  <a:srgbClr val="45869E"/>
                </a:solidFill>
                <a:latin typeface="Arial (corpo)"/>
                <a:cs typeface="Arial" panose="020B0604020202020204" pitchFamily="34" charset="0"/>
              </a:rPr>
              <a:t>, 200 </a:t>
            </a:r>
            <a:r>
              <a:rPr lang="pt-BR" sz="2000" dirty="0" err="1">
                <a:solidFill>
                  <a:srgbClr val="45869E"/>
                </a:solidFill>
                <a:latin typeface="Arial (corpo)"/>
                <a:cs typeface="Arial" panose="020B0604020202020204" pitchFamily="34" charset="0"/>
              </a:rPr>
              <a:t>kohm</a:t>
            </a:r>
            <a:r>
              <a:rPr lang="pt-BR" sz="2000" dirty="0">
                <a:solidFill>
                  <a:srgbClr val="45869E"/>
                </a:solidFill>
                <a:latin typeface="Arial (corpo)"/>
                <a:cs typeface="Arial" panose="020B0604020202020204" pitchFamily="34" charset="0"/>
              </a:rPr>
              <a:t>, 2000 </a:t>
            </a:r>
            <a:r>
              <a:rPr lang="pt-BR" sz="2000" dirty="0" err="1">
                <a:solidFill>
                  <a:srgbClr val="45869E"/>
                </a:solidFill>
                <a:latin typeface="Arial (corpo)"/>
                <a:cs typeface="Arial" panose="020B0604020202020204" pitchFamily="34" charset="0"/>
              </a:rPr>
              <a:t>kohm</a:t>
            </a:r>
            <a:endParaRPr lang="pt-BR" sz="2000" dirty="0">
              <a:solidFill>
                <a:srgbClr val="45869E"/>
              </a:solidFill>
              <a:latin typeface="Arial (corpo)"/>
              <a:cs typeface="Arial" panose="020B0604020202020204" pitchFamily="34" charset="0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pt-BR" sz="2000" dirty="0">
                <a:solidFill>
                  <a:srgbClr val="45869E"/>
                </a:solidFill>
                <a:latin typeface="Arial (corpo)"/>
                <a:cs typeface="Arial" panose="020B0604020202020204" pitchFamily="34" charset="0"/>
              </a:rPr>
              <a:t>* A escala de 10A tem geralmente uma ligação independente.</a:t>
            </a:r>
          </a:p>
          <a:p>
            <a:pPr marL="0" indent="0" algn="just">
              <a:lnSpc>
                <a:spcPct val="100000"/>
              </a:lnSpc>
              <a:buNone/>
            </a:pPr>
            <a:r>
              <a:rPr lang="pt-BR" sz="2000" dirty="0">
                <a:solidFill>
                  <a:srgbClr val="45869E"/>
                </a:solidFill>
                <a:latin typeface="Arial (corpo)"/>
                <a:cs typeface="Arial" panose="020B0604020202020204" pitchFamily="34" charset="0"/>
              </a:rPr>
              <a:t>Alguns multímetros digitais possuem uma escala específica de teste para diodo uma vez que a escala de resistência não pode ser usado para testar diodos e outros semicondutores. Nestes casos também é uma escala usada para o teste de continuidade.</a:t>
            </a:r>
            <a:endParaRPr lang="pt-BR" sz="2000" dirty="0">
              <a:latin typeface="Arial (corpo)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15463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1998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98074" y="940667"/>
            <a:ext cx="10058400" cy="953474"/>
          </a:xfrm>
        </p:spPr>
        <p:txBody>
          <a:bodyPr>
            <a:normAutofit/>
          </a:bodyPr>
          <a:lstStyle/>
          <a:p>
            <a:pPr algn="ctr"/>
            <a:r>
              <a:rPr lang="pt-BR" sz="4000" b="1" dirty="0">
                <a:solidFill>
                  <a:srgbClr val="45869E"/>
                </a:solidFill>
              </a:rPr>
              <a:t>Voltímetro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idx="1"/>
          </p:nvPr>
        </p:nvSpPr>
        <p:spPr>
          <a:xfrm>
            <a:off x="1098076" y="2128122"/>
            <a:ext cx="10058399" cy="4023360"/>
          </a:xfrm>
        </p:spPr>
        <p:txBody>
          <a:bodyPr/>
          <a:lstStyle/>
          <a:p>
            <a:pPr algn="just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45869E"/>
                </a:solidFill>
              </a:rPr>
              <a:t>Medida a ser realizada com o circuito ligado, cuidando para não fechar contato das pontas de prova com o circuito elétrico ou terminais na vizinhança do circuito a ser de fato medido.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45869E"/>
                </a:solidFill>
              </a:rPr>
              <a:t>Observar se a tensão a ser medida está na escala correta, se AC (corrente alternada) ou DC (corrente contínua).</a:t>
            </a:r>
          </a:p>
        </p:txBody>
      </p:sp>
    </p:spTree>
    <p:extLst>
      <p:ext uri="{BB962C8B-B14F-4D97-AF65-F5344CB8AC3E}">
        <p14:creationId xmlns:p14="http://schemas.microsoft.com/office/powerpoint/2010/main" val="1299433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1998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98074" y="940667"/>
            <a:ext cx="10058400" cy="953474"/>
          </a:xfrm>
        </p:spPr>
        <p:txBody>
          <a:bodyPr>
            <a:normAutofit/>
          </a:bodyPr>
          <a:lstStyle/>
          <a:p>
            <a:pPr algn="ctr"/>
            <a:r>
              <a:rPr lang="pt-BR" sz="4000" b="1" dirty="0">
                <a:solidFill>
                  <a:srgbClr val="45869E"/>
                </a:solidFill>
              </a:rPr>
              <a:t>Voltímetro</a:t>
            </a:r>
          </a:p>
        </p:txBody>
      </p:sp>
      <p:sp>
        <p:nvSpPr>
          <p:cNvPr id="7" name="Espaço Reservado para Conteúdo 5">
            <a:extLst>
              <a:ext uri="{FF2B5EF4-FFF2-40B4-BE49-F238E27FC236}">
                <a16:creationId xmlns:a16="http://schemas.microsoft.com/office/drawing/2014/main" id="{E981367D-A1CB-4828-A9DF-5B5A866620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76966" y="1894141"/>
            <a:ext cx="2461333" cy="3831956"/>
          </a:xfrm>
        </p:spPr>
        <p:txBody>
          <a:bodyPr>
            <a:normAutofit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45869E"/>
                </a:solidFill>
              </a:rPr>
              <a:t>(1) Evitar. Se a amplitude de tensão não for conhecida, utilize a maior faixa e então reduza até obter a resolução desejada.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5C9AFFA-F4DD-4818-9D87-CC76ABA8B8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114" y="1894141"/>
            <a:ext cx="6639852" cy="4210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8481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94" y="0"/>
            <a:ext cx="12191998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98074" y="940667"/>
            <a:ext cx="10058400" cy="953474"/>
          </a:xfrm>
        </p:spPr>
        <p:txBody>
          <a:bodyPr>
            <a:normAutofit/>
          </a:bodyPr>
          <a:lstStyle/>
          <a:p>
            <a:pPr algn="ctr"/>
            <a:r>
              <a:rPr lang="pt-BR" sz="4000" b="1" dirty="0">
                <a:solidFill>
                  <a:srgbClr val="45869E"/>
                </a:solidFill>
              </a:rPr>
              <a:t>Amperímetro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idx="1"/>
          </p:nvPr>
        </p:nvSpPr>
        <p:spPr>
          <a:xfrm>
            <a:off x="1098076" y="2128122"/>
            <a:ext cx="10058399" cy="4023360"/>
          </a:xfrm>
        </p:spPr>
        <p:txBody>
          <a:bodyPr>
            <a:norm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45869E"/>
                </a:solidFill>
              </a:rPr>
              <a:t>Como a corrente elétrica passa através dos condutores e dispositivos ligados a eles, para aferir a corrente que passa por alguma região de algum circuito, deve-se colocar o amperímetro em série com esta, sendo necessário abrir o circuito no local da medição. 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45869E"/>
                </a:solidFill>
              </a:rPr>
              <a:t>Por isso, para as medições serem precisas, é necessário que o amperímetro tenha uma resistência interna muito pequena comparada à do circuito.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45869E"/>
                </a:solidFill>
              </a:rPr>
              <a:t>Multímetro possui bornes dedicados a essa medição.</a:t>
            </a:r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5986766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94" y="0"/>
            <a:ext cx="12191998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98074" y="940667"/>
            <a:ext cx="10058400" cy="953474"/>
          </a:xfrm>
        </p:spPr>
        <p:txBody>
          <a:bodyPr>
            <a:normAutofit/>
          </a:bodyPr>
          <a:lstStyle/>
          <a:p>
            <a:pPr algn="ctr"/>
            <a:r>
              <a:rPr lang="pt-BR" sz="4000" b="1" dirty="0">
                <a:solidFill>
                  <a:srgbClr val="45869E"/>
                </a:solidFill>
              </a:rPr>
              <a:t>Amperímetro</a:t>
            </a:r>
          </a:p>
        </p:txBody>
      </p:sp>
      <p:pic>
        <p:nvPicPr>
          <p:cNvPr id="3074" name="Picture 2" descr="Funcionamento AmperÃ­metro">
            <a:extLst>
              <a:ext uri="{FF2B5EF4-FFF2-40B4-BE49-F238E27FC236}">
                <a16:creationId xmlns:a16="http://schemas.microsoft.com/office/drawing/2014/main" id="{79077582-6FE4-4353-A398-6479378B80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4593" y="1901593"/>
            <a:ext cx="4724400" cy="4015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37634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94" y="0"/>
            <a:ext cx="12191998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98747" y="1027943"/>
            <a:ext cx="10058400" cy="823740"/>
          </a:xfrm>
        </p:spPr>
        <p:txBody>
          <a:bodyPr>
            <a:normAutofit/>
          </a:bodyPr>
          <a:lstStyle/>
          <a:p>
            <a:pPr algn="ctr"/>
            <a:r>
              <a:rPr lang="pt-BR" sz="4000" b="1" dirty="0">
                <a:solidFill>
                  <a:srgbClr val="45869E"/>
                </a:solidFill>
              </a:rPr>
              <a:t>Ohmímetro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998747" y="1851684"/>
            <a:ext cx="9947420" cy="4061013"/>
          </a:xfrm>
        </p:spPr>
        <p:txBody>
          <a:bodyPr>
            <a:normAutofit/>
          </a:bodyPr>
          <a:lstStyle/>
          <a:p>
            <a:pPr algn="just"/>
            <a:r>
              <a:rPr lang="pt-BR" dirty="0">
                <a:solidFill>
                  <a:srgbClr val="45869E"/>
                </a:solidFill>
              </a:rPr>
              <a:t>Medidas de resistência devem ser feitas com o circuito do componente a ser medido desligado - de outro modo, o circuito ou o multímetro podem ser danificados e a medição ser incorreta.</a:t>
            </a:r>
          </a:p>
          <a:p>
            <a:pPr algn="just"/>
            <a:r>
              <a:rPr lang="pt-BR" dirty="0">
                <a:solidFill>
                  <a:srgbClr val="45869E"/>
                </a:solidFill>
              </a:rPr>
              <a:t>É recomendável retirar o componente para obter uma medição confiável.</a:t>
            </a:r>
          </a:p>
          <a:p>
            <a:pPr algn="just"/>
            <a:r>
              <a:rPr lang="pt-BR" dirty="0">
                <a:solidFill>
                  <a:srgbClr val="45869E"/>
                </a:solidFill>
              </a:rPr>
              <a:t>Para escalas de </a:t>
            </a:r>
            <a:r>
              <a:rPr lang="pt-BR" dirty="0" err="1">
                <a:solidFill>
                  <a:srgbClr val="45869E"/>
                </a:solidFill>
              </a:rPr>
              <a:t>mega</a:t>
            </a:r>
            <a:r>
              <a:rPr lang="pt-BR" dirty="0">
                <a:solidFill>
                  <a:srgbClr val="45869E"/>
                </a:solidFill>
              </a:rPr>
              <a:t> Ohms, deve se evitar de tocar com os dedos nos terminas do componente e na parte não isolada das pontas de prova, pois irá interferir na medição.</a:t>
            </a:r>
          </a:p>
        </p:txBody>
      </p:sp>
    </p:spTree>
    <p:extLst>
      <p:ext uri="{BB962C8B-B14F-4D97-AF65-F5344CB8AC3E}">
        <p14:creationId xmlns:p14="http://schemas.microsoft.com/office/powerpoint/2010/main" val="15647936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94" y="0"/>
            <a:ext cx="12191998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98747" y="1027943"/>
            <a:ext cx="10058400" cy="823740"/>
          </a:xfrm>
        </p:spPr>
        <p:txBody>
          <a:bodyPr>
            <a:normAutofit/>
          </a:bodyPr>
          <a:lstStyle/>
          <a:p>
            <a:pPr algn="ctr"/>
            <a:r>
              <a:rPr lang="pt-BR" sz="4000" b="1" dirty="0">
                <a:solidFill>
                  <a:srgbClr val="45869E"/>
                </a:solidFill>
              </a:rPr>
              <a:t>Ohmímetro</a:t>
            </a:r>
          </a:p>
        </p:txBody>
      </p:sp>
      <p:pic>
        <p:nvPicPr>
          <p:cNvPr id="4098" name="Picture 2" descr="Funcionamento OhmÃ­metro">
            <a:extLst>
              <a:ext uri="{FF2B5EF4-FFF2-40B4-BE49-F238E27FC236}">
                <a16:creationId xmlns:a16="http://schemas.microsoft.com/office/drawing/2014/main" id="{7B5CDF9D-BE89-446C-9722-DF97CFECAF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690" y="1851684"/>
            <a:ext cx="4202206" cy="357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036044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94" y="0"/>
            <a:ext cx="12191998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98074" y="940667"/>
            <a:ext cx="10058400" cy="953474"/>
          </a:xfrm>
        </p:spPr>
        <p:txBody>
          <a:bodyPr>
            <a:normAutofit/>
          </a:bodyPr>
          <a:lstStyle/>
          <a:p>
            <a:pPr algn="ctr"/>
            <a:r>
              <a:rPr lang="pt-BR" sz="4000" b="1" dirty="0">
                <a:solidFill>
                  <a:srgbClr val="45869E"/>
                </a:solidFill>
              </a:rPr>
              <a:t>Capacímetro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idx="1"/>
          </p:nvPr>
        </p:nvSpPr>
        <p:spPr>
          <a:xfrm>
            <a:off x="1098076" y="2128122"/>
            <a:ext cx="10058399" cy="4023360"/>
          </a:xfrm>
        </p:spPr>
        <p:txBody>
          <a:bodyPr>
            <a:norm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45869E"/>
                </a:solidFill>
              </a:rPr>
              <a:t>É utilizado para medir a capacitância de capacitores.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45869E"/>
                </a:solidFill>
              </a:rPr>
              <a:t>Deve-se retirar o componente do circuito para se realizar a medição.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45869E"/>
                </a:solidFill>
              </a:rPr>
              <a:t>Geralmente o multímetro possui bornes dedicados para esta medição.</a:t>
            </a:r>
          </a:p>
          <a:p>
            <a:pPr marL="0" indent="0" algn="just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839613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CustomShape 1"/>
          <p:cNvSpPr/>
          <p:nvPr/>
        </p:nvSpPr>
        <p:spPr>
          <a:xfrm>
            <a:off x="886320" y="1065600"/>
            <a:ext cx="10514160" cy="846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rmAutofit/>
          </a:bodyPr>
          <a:lstStyle/>
          <a:p>
            <a:pPr algn="ctr">
              <a:lnSpc>
                <a:spcPct val="85000"/>
              </a:lnSpc>
            </a:pPr>
            <a:r>
              <a:rPr lang="pt-BR" sz="4000" b="1" strike="noStrike" spc="-35">
                <a:solidFill>
                  <a:srgbClr val="45869E"/>
                </a:solidFill>
                <a:latin typeface="Calibri Light"/>
                <a:ea typeface="DejaVu Sans"/>
              </a:rPr>
              <a:t>Tensão Elétrica</a:t>
            </a:r>
            <a:endParaRPr lang="pt-BR" sz="4000" b="0" strike="noStrike" spc="-1">
              <a:latin typeface="Arial"/>
            </a:endParaRPr>
          </a:p>
        </p:txBody>
      </p:sp>
      <p:sp>
        <p:nvSpPr>
          <p:cNvPr id="90" name="CustomShape 2"/>
          <p:cNvSpPr/>
          <p:nvPr/>
        </p:nvSpPr>
        <p:spPr>
          <a:xfrm>
            <a:off x="862560" y="2160000"/>
            <a:ext cx="5976720" cy="4463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0" bIns="45000">
            <a:normAutofit/>
          </a:bodyPr>
          <a:lstStyle/>
          <a:p>
            <a:pPr algn="ctr"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</a:pPr>
            <a:endParaRPr lang="pt-BR" sz="1800" b="0" strike="noStrike" spc="-1" dirty="0">
              <a:latin typeface="Arial"/>
            </a:endParaRPr>
          </a:p>
          <a:p>
            <a:pPr marL="91440" indent="-89280" algn="just"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  <a:buClr>
                <a:srgbClr val="124163"/>
              </a:buClr>
              <a:buFont typeface="Arial"/>
              <a:buChar char="•"/>
            </a:pPr>
            <a:r>
              <a:rPr lang="pt-BR" sz="1800" b="0" strike="noStrike" spc="-1" dirty="0">
                <a:solidFill>
                  <a:srgbClr val="45869E"/>
                </a:solidFill>
                <a:latin typeface="Calibri Light"/>
                <a:ea typeface="DejaVu Sans"/>
              </a:rPr>
              <a:t>Capacidade que um ponto no espaço possui de atrair ou repelir cargas; </a:t>
            </a:r>
            <a:endParaRPr lang="pt-BR" sz="1800" b="0" strike="noStrike" spc="-1" dirty="0">
              <a:latin typeface="Arial"/>
            </a:endParaRPr>
          </a:p>
          <a:p>
            <a:pPr marL="91440" indent="-89280" algn="just"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  <a:buClr>
                <a:srgbClr val="124163"/>
              </a:buClr>
              <a:buFont typeface="Arial"/>
              <a:buChar char="•"/>
            </a:pPr>
            <a:r>
              <a:rPr lang="pt-BR" sz="1800" b="0" strike="noStrike" spc="-1" dirty="0">
                <a:solidFill>
                  <a:srgbClr val="45869E"/>
                </a:solidFill>
                <a:latin typeface="Calibri"/>
                <a:ea typeface="DejaVu Sans"/>
              </a:rPr>
              <a:t>A unidade no SI é J/C = V (volt) ;</a:t>
            </a:r>
            <a:endParaRPr lang="pt-BR" sz="1800" b="0" strike="noStrike" spc="-1" dirty="0">
              <a:latin typeface="Arial"/>
            </a:endParaRPr>
          </a:p>
          <a:p>
            <a:pPr marL="91440" indent="-89280" algn="just"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  <a:buClr>
                <a:srgbClr val="124163"/>
              </a:buClr>
              <a:buFont typeface="Arial"/>
              <a:buChar char="•"/>
            </a:pPr>
            <a:r>
              <a:rPr lang="pt-BR" sz="1800" b="0" strike="noStrike" spc="-1" dirty="0">
                <a:solidFill>
                  <a:srgbClr val="45869E"/>
                </a:solidFill>
                <a:latin typeface="Calibri"/>
                <a:ea typeface="DejaVu Sans"/>
              </a:rPr>
              <a:t>1V : Esse ponto no espaço pode dotar de 1 J a mais do que a referência cada 1 C presente nele.</a:t>
            </a:r>
            <a:endParaRPr lang="pt-BR" sz="1800" b="0" strike="noStrike" spc="-1" dirty="0">
              <a:latin typeface="Arial"/>
            </a:endParaRPr>
          </a:p>
          <a:p>
            <a:pPr algn="just">
              <a:lnSpc>
                <a:spcPct val="150000"/>
              </a:lnSpc>
              <a:spcBef>
                <a:spcPts val="1199"/>
              </a:spcBef>
              <a:spcAft>
                <a:spcPts val="201"/>
              </a:spcAft>
            </a:pPr>
            <a:endParaRPr lang="pt-BR" sz="1800" b="0" strike="noStrike" spc="-1" dirty="0">
              <a:latin typeface="Arial"/>
            </a:endParaRPr>
          </a:p>
          <a:p>
            <a:pPr algn="just">
              <a:lnSpc>
                <a:spcPct val="150000"/>
              </a:lnSpc>
              <a:spcBef>
                <a:spcPts val="1199"/>
              </a:spcBef>
              <a:spcAft>
                <a:spcPts val="201"/>
              </a:spcAft>
            </a:pPr>
            <a:endParaRPr lang="pt-BR" sz="1800" b="0" strike="noStrike" spc="-1" dirty="0">
              <a:latin typeface="Arial"/>
            </a:endParaRPr>
          </a:p>
        </p:txBody>
      </p:sp>
      <p:pic>
        <p:nvPicPr>
          <p:cNvPr id="91" name="Imagem 90"/>
          <p:cNvPicPr/>
          <p:nvPr/>
        </p:nvPicPr>
        <p:blipFill>
          <a:blip r:embed="rId3"/>
          <a:stretch/>
        </p:blipFill>
        <p:spPr>
          <a:xfrm>
            <a:off x="6994440" y="2689560"/>
            <a:ext cx="4092840" cy="24937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94" y="0"/>
            <a:ext cx="12191998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98074" y="940667"/>
            <a:ext cx="10058400" cy="953474"/>
          </a:xfrm>
        </p:spPr>
        <p:txBody>
          <a:bodyPr>
            <a:normAutofit/>
          </a:bodyPr>
          <a:lstStyle/>
          <a:p>
            <a:pPr algn="ctr"/>
            <a:r>
              <a:rPr lang="pt-BR" sz="4000" b="1" dirty="0">
                <a:solidFill>
                  <a:srgbClr val="45869E"/>
                </a:solidFill>
              </a:rPr>
              <a:t>Teste do diodo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idx="1"/>
          </p:nvPr>
        </p:nvSpPr>
        <p:spPr>
          <a:xfrm>
            <a:off x="1098077" y="2128122"/>
            <a:ext cx="9883602" cy="4023360"/>
          </a:xfrm>
        </p:spPr>
        <p:txBody>
          <a:bodyPr>
            <a:norm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45869E"/>
                </a:solidFill>
              </a:rPr>
              <a:t>Teste específico pois não possui o comportamento linear igual ao de um resistor, por se tratar de componente semicondutor.</a:t>
            </a:r>
          </a:p>
          <a:p>
            <a:pPr algn="just"/>
            <a:r>
              <a:rPr lang="pt-BR" dirty="0">
                <a:solidFill>
                  <a:srgbClr val="45869E"/>
                </a:solidFill>
              </a:rPr>
              <a:t>Deve ser realizado com o circuito do componente a ser medido desligado - de outro modo, o circuito ou o multímetro podem ser danificados e a medição ser incorreta.</a:t>
            </a:r>
          </a:p>
          <a:p>
            <a:pPr algn="just"/>
            <a:r>
              <a:rPr lang="pt-BR" dirty="0">
                <a:solidFill>
                  <a:srgbClr val="45869E"/>
                </a:solidFill>
              </a:rPr>
              <a:t>É recomendável retirar o componente para obter uma medição confiável.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pt-BR" dirty="0">
              <a:solidFill>
                <a:srgbClr val="45869E"/>
              </a:solidFill>
            </a:endParaRPr>
          </a:p>
          <a:p>
            <a:pPr algn="just">
              <a:buFont typeface="Arial" panose="020B0604020202020204" pitchFamily="34" charset="0"/>
              <a:buChar char="•"/>
            </a:pPr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7211613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94" y="0"/>
            <a:ext cx="12191998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98074" y="940667"/>
            <a:ext cx="10058400" cy="953474"/>
          </a:xfrm>
        </p:spPr>
        <p:txBody>
          <a:bodyPr>
            <a:normAutofit/>
          </a:bodyPr>
          <a:lstStyle/>
          <a:p>
            <a:pPr algn="ctr"/>
            <a:r>
              <a:rPr lang="pt-BR" sz="4000" b="1" dirty="0">
                <a:solidFill>
                  <a:srgbClr val="45869E"/>
                </a:solidFill>
              </a:rPr>
              <a:t>Teste do diodo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idx="1"/>
          </p:nvPr>
        </p:nvSpPr>
        <p:spPr>
          <a:xfrm>
            <a:off x="1098077" y="2128122"/>
            <a:ext cx="9883602" cy="4023360"/>
          </a:xfrm>
        </p:spPr>
        <p:txBody>
          <a:bodyPr>
            <a:norm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45869E"/>
                </a:solidFill>
              </a:rPr>
              <a:t>Deve se observar as posições de Anodo (positivo) e Catodo (negativo) do diodo no teste.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45869E"/>
                </a:solidFill>
              </a:rPr>
              <a:t>O valor exibido na tela é exatamente a queda de tensão que o diodo impõe ao circuito, geralmente 0,700 v.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45869E"/>
                </a:solidFill>
              </a:rPr>
              <a:t>Para LEDs o valor exibido na tela é maior (</a:t>
            </a:r>
            <a:r>
              <a:rPr lang="pt-BR" dirty="0" err="1">
                <a:solidFill>
                  <a:srgbClr val="45869E"/>
                </a:solidFill>
              </a:rPr>
              <a:t>ex</a:t>
            </a:r>
            <a:r>
              <a:rPr lang="pt-BR" dirty="0">
                <a:solidFill>
                  <a:srgbClr val="45869E"/>
                </a:solidFill>
              </a:rPr>
              <a:t>: LED vermelho é de 2 v) e dependendo da cor do LED, o mesmo poderá acender durante o teste.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pt-BR" dirty="0">
              <a:solidFill>
                <a:srgbClr val="45869E"/>
              </a:solidFill>
            </a:endParaRPr>
          </a:p>
          <a:p>
            <a:pPr algn="just">
              <a:buFont typeface="Arial" panose="020B0604020202020204" pitchFamily="34" charset="0"/>
              <a:buChar char="•"/>
            </a:pPr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169888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94" y="0"/>
            <a:ext cx="12191998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98074" y="940667"/>
            <a:ext cx="10058400" cy="953474"/>
          </a:xfrm>
        </p:spPr>
        <p:txBody>
          <a:bodyPr>
            <a:normAutofit/>
          </a:bodyPr>
          <a:lstStyle/>
          <a:p>
            <a:pPr algn="ctr"/>
            <a:r>
              <a:rPr lang="pt-BR" sz="4000" b="1" dirty="0">
                <a:solidFill>
                  <a:srgbClr val="45869E"/>
                </a:solidFill>
              </a:rPr>
              <a:t>Teste do diodo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idx="1"/>
          </p:nvPr>
        </p:nvSpPr>
        <p:spPr>
          <a:xfrm>
            <a:off x="1098076" y="2128122"/>
            <a:ext cx="10058399" cy="4023360"/>
          </a:xfrm>
        </p:spPr>
        <p:txBody>
          <a:bodyPr>
            <a:normAutofit/>
          </a:bodyPr>
          <a:lstStyle/>
          <a:p>
            <a:pPr algn="just">
              <a:buFont typeface="Arial" panose="020B0604020202020204" pitchFamily="34" charset="0"/>
              <a:buChar char="•"/>
            </a:pPr>
            <a:endParaRPr lang="pt-BR" dirty="0">
              <a:solidFill>
                <a:srgbClr val="45869E"/>
              </a:solidFill>
            </a:endParaRPr>
          </a:p>
          <a:p>
            <a:pPr algn="just">
              <a:buFont typeface="Arial" panose="020B0604020202020204" pitchFamily="34" charset="0"/>
              <a:buChar char="•"/>
            </a:pPr>
            <a:endParaRPr lang="pt-BR" dirty="0"/>
          </a:p>
          <a:p>
            <a:endParaRPr lang="pt-BR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DFADFB29-753D-4C6F-AC80-17CF28C538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3286" y="2128122"/>
            <a:ext cx="2847975" cy="3495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8323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94" y="0"/>
            <a:ext cx="12191998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98074" y="940667"/>
            <a:ext cx="10058400" cy="953474"/>
          </a:xfrm>
        </p:spPr>
        <p:txBody>
          <a:bodyPr>
            <a:normAutofit/>
          </a:bodyPr>
          <a:lstStyle/>
          <a:p>
            <a:pPr algn="ctr"/>
            <a:r>
              <a:rPr lang="pt-BR" sz="4000" b="1" dirty="0">
                <a:solidFill>
                  <a:srgbClr val="45869E"/>
                </a:solidFill>
              </a:rPr>
              <a:t>Teste de continuidade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idx="1"/>
          </p:nvPr>
        </p:nvSpPr>
        <p:spPr>
          <a:xfrm>
            <a:off x="1098076" y="2128122"/>
            <a:ext cx="10058399" cy="4023360"/>
          </a:xfrm>
        </p:spPr>
        <p:txBody>
          <a:bodyPr>
            <a:norm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45869E"/>
                </a:solidFill>
              </a:rPr>
              <a:t>Verifica rapidamente se o circuito está contínuo (não está aberto) e é comum multímetro emitir um sinal sonoro nessa situação.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45869E"/>
                </a:solidFill>
              </a:rPr>
              <a:t>Útil em casos de suspeita de curto circuito ou fio rompido.</a:t>
            </a:r>
          </a:p>
          <a:p>
            <a:pPr algn="just"/>
            <a:r>
              <a:rPr lang="pt-BR" dirty="0">
                <a:solidFill>
                  <a:srgbClr val="45869E"/>
                </a:solidFill>
              </a:rPr>
              <a:t>Deve ser realizado com o circuito desligado - de outro modo, o circuito ou o multímetro podem ser danificados e a medição incorreta.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1393038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94" y="0"/>
            <a:ext cx="12191998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98074" y="940667"/>
            <a:ext cx="10058400" cy="953474"/>
          </a:xfrm>
        </p:spPr>
        <p:txBody>
          <a:bodyPr>
            <a:normAutofit/>
          </a:bodyPr>
          <a:lstStyle/>
          <a:p>
            <a:pPr algn="ctr"/>
            <a:r>
              <a:rPr lang="pt-BR" sz="4000" b="1" dirty="0">
                <a:solidFill>
                  <a:srgbClr val="45869E"/>
                </a:solidFill>
              </a:rPr>
              <a:t>Teste de Temperatura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idx="1"/>
          </p:nvPr>
        </p:nvSpPr>
        <p:spPr>
          <a:xfrm>
            <a:off x="1098076" y="2128122"/>
            <a:ext cx="10058399" cy="4023360"/>
          </a:xfrm>
        </p:spPr>
        <p:txBody>
          <a:bodyPr>
            <a:norm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45869E"/>
                </a:solidFill>
              </a:rPr>
              <a:t>É necessário a ponta de prova com termopar.</a:t>
            </a:r>
          </a:p>
          <a:p>
            <a:pPr algn="just"/>
            <a:r>
              <a:rPr lang="pt-BR" dirty="0">
                <a:solidFill>
                  <a:srgbClr val="45869E"/>
                </a:solidFill>
              </a:rPr>
              <a:t>Geralmente o multímetro possui bornes dedicados para esta medição.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45869E"/>
                </a:solidFill>
              </a:rPr>
              <a:t>Deve se aproximar o termopar do objeto que se deseja medir a temperatura.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pt-BR" dirty="0">
              <a:solidFill>
                <a:srgbClr val="45869E"/>
              </a:solidFill>
            </a:endParaRPr>
          </a:p>
          <a:p>
            <a:pPr marL="0" indent="0" algn="just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960159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94" y="0"/>
            <a:ext cx="12191998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98074" y="940667"/>
            <a:ext cx="10058400" cy="953474"/>
          </a:xfrm>
        </p:spPr>
        <p:txBody>
          <a:bodyPr>
            <a:normAutofit/>
          </a:bodyPr>
          <a:lstStyle/>
          <a:p>
            <a:pPr algn="ctr"/>
            <a:r>
              <a:rPr lang="pt-BR" sz="4000" b="1" dirty="0">
                <a:solidFill>
                  <a:srgbClr val="45869E"/>
                </a:solidFill>
              </a:rPr>
              <a:t>Teste de Temperatura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idx="1"/>
          </p:nvPr>
        </p:nvSpPr>
        <p:spPr>
          <a:xfrm>
            <a:off x="1098076" y="2128122"/>
            <a:ext cx="10058399" cy="4023360"/>
          </a:xfrm>
        </p:spPr>
        <p:txBody>
          <a:bodyPr>
            <a:normAutofit/>
          </a:bodyPr>
          <a:lstStyle/>
          <a:p>
            <a:pPr algn="just">
              <a:buFont typeface="Arial" panose="020B0604020202020204" pitchFamily="34" charset="0"/>
              <a:buChar char="•"/>
            </a:pPr>
            <a:endParaRPr lang="pt-BR" dirty="0">
              <a:solidFill>
                <a:srgbClr val="45869E"/>
              </a:solidFill>
            </a:endParaRPr>
          </a:p>
          <a:p>
            <a:pPr marL="0" indent="0" algn="just">
              <a:buNone/>
            </a:pPr>
            <a:endParaRPr lang="pt-BR" dirty="0"/>
          </a:p>
        </p:txBody>
      </p:sp>
      <p:pic>
        <p:nvPicPr>
          <p:cNvPr id="2050" name="Picture 2" descr="Resultado de imagem para termopar tipo k multimetro">
            <a:extLst>
              <a:ext uri="{FF2B5EF4-FFF2-40B4-BE49-F238E27FC236}">
                <a16:creationId xmlns:a16="http://schemas.microsoft.com/office/drawing/2014/main" id="{BD2E5026-3391-479E-9748-215076416B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1221" y="2128122"/>
            <a:ext cx="3431143" cy="3155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348916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94" y="0"/>
            <a:ext cx="12191998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98074" y="940667"/>
            <a:ext cx="10058400" cy="953474"/>
          </a:xfrm>
        </p:spPr>
        <p:txBody>
          <a:bodyPr>
            <a:normAutofit/>
          </a:bodyPr>
          <a:lstStyle/>
          <a:p>
            <a:pPr algn="ctr"/>
            <a:r>
              <a:rPr lang="pt-BR" sz="4000" b="1" dirty="0">
                <a:solidFill>
                  <a:srgbClr val="45869E"/>
                </a:solidFill>
              </a:rPr>
              <a:t>Frequencímetro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idx="1"/>
          </p:nvPr>
        </p:nvSpPr>
        <p:spPr>
          <a:xfrm>
            <a:off x="1098076" y="2128122"/>
            <a:ext cx="10058399" cy="4023360"/>
          </a:xfrm>
        </p:spPr>
        <p:txBody>
          <a:bodyPr/>
          <a:lstStyle/>
          <a:p>
            <a:pPr algn="just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45869E"/>
                </a:solidFill>
              </a:rPr>
              <a:t> O frequencímetro é utilizado para medição da frequência de um sinal periódico. A unidade de medida utilizada é o hertz (símbolo Hz). Um frequencímetro possui um mostrador digital, informando a frequência medida em Hz, kHz, conforme a escala utilizada. 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0104216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94" y="0"/>
            <a:ext cx="12191998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98074" y="940667"/>
            <a:ext cx="10058400" cy="953474"/>
          </a:xfrm>
        </p:spPr>
        <p:txBody>
          <a:bodyPr>
            <a:normAutofit/>
          </a:bodyPr>
          <a:lstStyle/>
          <a:p>
            <a:pPr algn="ctr"/>
            <a:r>
              <a:rPr lang="pt-BR" sz="4000" b="1" dirty="0">
                <a:solidFill>
                  <a:srgbClr val="45869E"/>
                </a:solidFill>
              </a:rPr>
              <a:t>Teste de </a:t>
            </a:r>
            <a:r>
              <a:rPr lang="pt-BR" sz="4000" b="1" dirty="0" err="1">
                <a:solidFill>
                  <a:srgbClr val="45869E"/>
                </a:solidFill>
              </a:rPr>
              <a:t>hFE</a:t>
            </a:r>
            <a:r>
              <a:rPr lang="pt-BR" sz="4000" b="1" dirty="0">
                <a:solidFill>
                  <a:srgbClr val="45869E"/>
                </a:solidFill>
              </a:rPr>
              <a:t> de Transistor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idx="1"/>
          </p:nvPr>
        </p:nvSpPr>
        <p:spPr>
          <a:xfrm>
            <a:off x="1098076" y="2128122"/>
            <a:ext cx="10058399" cy="4023360"/>
          </a:xfrm>
        </p:spPr>
        <p:txBody>
          <a:bodyPr>
            <a:normAutofit lnSpcReduction="10000"/>
          </a:bodyPr>
          <a:lstStyle/>
          <a:p>
            <a:pPr algn="just"/>
            <a:r>
              <a:rPr lang="pt-BR" dirty="0">
                <a:solidFill>
                  <a:srgbClr val="45869E"/>
                </a:solidFill>
              </a:rPr>
              <a:t>O parâmetro </a:t>
            </a:r>
            <a:r>
              <a:rPr lang="pt-BR" dirty="0" err="1">
                <a:solidFill>
                  <a:srgbClr val="45869E"/>
                </a:solidFill>
              </a:rPr>
              <a:t>hFE</a:t>
            </a:r>
            <a:r>
              <a:rPr lang="pt-BR" dirty="0">
                <a:solidFill>
                  <a:srgbClr val="45869E"/>
                </a:solidFill>
              </a:rPr>
              <a:t> é conhecido como fator de ganho do transistor, explicando de uma forma rápida, se um transistor tem </a:t>
            </a:r>
            <a:r>
              <a:rPr lang="pt-BR" dirty="0" err="1">
                <a:solidFill>
                  <a:srgbClr val="45869E"/>
                </a:solidFill>
              </a:rPr>
              <a:t>hfe</a:t>
            </a:r>
            <a:r>
              <a:rPr lang="pt-BR" dirty="0">
                <a:solidFill>
                  <a:srgbClr val="45869E"/>
                </a:solidFill>
              </a:rPr>
              <a:t> de 100, isso significa (numa configuração emissor comum por exemplo) que a corrente de coletor dele será 100 vezes maior (teoricamente) que a corrente de base.</a:t>
            </a:r>
          </a:p>
          <a:p>
            <a:pPr algn="just"/>
            <a:endParaRPr lang="pt-BR" dirty="0">
              <a:solidFill>
                <a:srgbClr val="45869E"/>
              </a:solidFill>
            </a:endParaRPr>
          </a:p>
          <a:p>
            <a:pPr algn="just"/>
            <a:r>
              <a:rPr lang="pt-BR" dirty="0">
                <a:solidFill>
                  <a:srgbClr val="45869E"/>
                </a:solidFill>
              </a:rPr>
              <a:t>Ou seja se a corrente de base for 1 </a:t>
            </a:r>
            <a:r>
              <a:rPr lang="pt-BR" dirty="0" err="1">
                <a:solidFill>
                  <a:srgbClr val="45869E"/>
                </a:solidFill>
              </a:rPr>
              <a:t>mA</a:t>
            </a:r>
            <a:r>
              <a:rPr lang="pt-BR" dirty="0">
                <a:solidFill>
                  <a:srgbClr val="45869E"/>
                </a:solidFill>
              </a:rPr>
              <a:t>, a corrente de coletor será 100 </a:t>
            </a:r>
            <a:r>
              <a:rPr lang="pt-BR" dirty="0" err="1">
                <a:solidFill>
                  <a:srgbClr val="45869E"/>
                </a:solidFill>
              </a:rPr>
              <a:t>mA.</a:t>
            </a:r>
            <a:r>
              <a:rPr lang="pt-BR" dirty="0">
                <a:solidFill>
                  <a:srgbClr val="45869E"/>
                </a:solidFill>
              </a:rPr>
              <a:t> Na prática a corrente é limitada pelas características elétricas do componente, fonte de alimentação, etc.</a:t>
            </a:r>
          </a:p>
          <a:p>
            <a:pPr marL="0" indent="0" algn="just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2579873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94" y="0"/>
            <a:ext cx="12191998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98074" y="940667"/>
            <a:ext cx="10058400" cy="953474"/>
          </a:xfrm>
        </p:spPr>
        <p:txBody>
          <a:bodyPr>
            <a:normAutofit/>
          </a:bodyPr>
          <a:lstStyle/>
          <a:p>
            <a:pPr algn="ctr"/>
            <a:r>
              <a:rPr lang="pt-BR" sz="4000" b="1" dirty="0">
                <a:solidFill>
                  <a:srgbClr val="45869E"/>
                </a:solidFill>
              </a:rPr>
              <a:t>Teste de </a:t>
            </a:r>
            <a:r>
              <a:rPr lang="pt-BR" sz="4000" b="1" dirty="0" err="1">
                <a:solidFill>
                  <a:srgbClr val="45869E"/>
                </a:solidFill>
              </a:rPr>
              <a:t>hFE</a:t>
            </a:r>
            <a:r>
              <a:rPr lang="pt-BR" sz="4000" b="1" dirty="0">
                <a:solidFill>
                  <a:srgbClr val="45869E"/>
                </a:solidFill>
              </a:rPr>
              <a:t> de Transistor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idx="1"/>
          </p:nvPr>
        </p:nvSpPr>
        <p:spPr>
          <a:xfrm>
            <a:off x="1098076" y="2128122"/>
            <a:ext cx="10058399" cy="4023360"/>
          </a:xfrm>
        </p:spPr>
        <p:txBody>
          <a:bodyPr>
            <a:normAutofit/>
          </a:bodyPr>
          <a:lstStyle/>
          <a:p>
            <a:pPr algn="just"/>
            <a:r>
              <a:rPr lang="pt-BR" dirty="0">
                <a:solidFill>
                  <a:srgbClr val="45869E"/>
                </a:solidFill>
              </a:rPr>
              <a:t>Observar se o de transistor é do tipo NPN ou PNP, para colocar corretamente no multímetro.</a:t>
            </a:r>
          </a:p>
          <a:p>
            <a:pPr marL="0" indent="0" algn="just">
              <a:buNone/>
            </a:pPr>
            <a:endParaRPr lang="pt-BR" dirty="0">
              <a:solidFill>
                <a:srgbClr val="45869E"/>
              </a:solidFill>
            </a:endParaRPr>
          </a:p>
          <a:p>
            <a:pPr marL="0" indent="0" algn="just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3762067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CustomShape 1"/>
          <p:cNvSpPr/>
          <p:nvPr/>
        </p:nvSpPr>
        <p:spPr>
          <a:xfrm>
            <a:off x="1096200" y="285120"/>
            <a:ext cx="10055880" cy="144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0" name="CustomShape 2"/>
          <p:cNvSpPr/>
          <p:nvPr/>
        </p:nvSpPr>
        <p:spPr>
          <a:xfrm>
            <a:off x="1096200" y="1844280"/>
            <a:ext cx="10055880" cy="4021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91" name="Imagem 1"/>
          <p:cNvPicPr/>
          <p:nvPr/>
        </p:nvPicPr>
        <p:blipFill>
          <a:blip r:embed="rId2"/>
          <a:stretch/>
        </p:blipFill>
        <p:spPr>
          <a:xfrm>
            <a:off x="0" y="0"/>
            <a:ext cx="12190320" cy="6856560"/>
          </a:xfrm>
          <a:prstGeom prst="rect">
            <a:avLst/>
          </a:prstGeom>
          <a:ln w="9360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Imagem 1"/>
          <p:cNvPicPr/>
          <p:nvPr/>
        </p:nvPicPr>
        <p:blipFill>
          <a:blip r:embed="rId2"/>
          <a:stretch/>
        </p:blipFill>
        <p:spPr>
          <a:xfrm>
            <a:off x="0" y="0"/>
            <a:ext cx="12191400" cy="6856560"/>
          </a:xfrm>
          <a:prstGeom prst="rect">
            <a:avLst/>
          </a:prstGeom>
          <a:ln w="9360">
            <a:noFill/>
          </a:ln>
        </p:spPr>
      </p:pic>
      <p:sp>
        <p:nvSpPr>
          <p:cNvPr id="93" name="CustomShape 1"/>
          <p:cNvSpPr/>
          <p:nvPr/>
        </p:nvSpPr>
        <p:spPr>
          <a:xfrm>
            <a:off x="886320" y="1065600"/>
            <a:ext cx="10514160" cy="846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rmAutofit/>
          </a:bodyPr>
          <a:lstStyle/>
          <a:p>
            <a:pPr algn="ctr">
              <a:lnSpc>
                <a:spcPct val="85000"/>
              </a:lnSpc>
            </a:pPr>
            <a:r>
              <a:rPr lang="pt-BR" sz="4000" b="1" strike="noStrike" spc="-35">
                <a:solidFill>
                  <a:srgbClr val="45869E"/>
                </a:solidFill>
                <a:latin typeface="Calibri Light"/>
                <a:ea typeface="DejaVu Sans"/>
              </a:rPr>
              <a:t>Corrente Elétrica</a:t>
            </a:r>
            <a:endParaRPr lang="pt-BR" sz="4000" b="0" strike="noStrike" spc="-1">
              <a:latin typeface="Arial"/>
            </a:endParaRPr>
          </a:p>
        </p:txBody>
      </p:sp>
      <p:sp>
        <p:nvSpPr>
          <p:cNvPr id="94" name="CustomShape 2"/>
          <p:cNvSpPr/>
          <p:nvPr/>
        </p:nvSpPr>
        <p:spPr>
          <a:xfrm>
            <a:off x="1543680" y="1964520"/>
            <a:ext cx="9324360" cy="465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0" bIns="45000">
            <a:normAutofit/>
          </a:bodyPr>
          <a:lstStyle/>
          <a:p>
            <a:pPr algn="just"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</a:pPr>
            <a:endParaRPr lang="pt-BR" sz="1800" b="0" strike="noStrike" spc="-1">
              <a:latin typeface="Arial"/>
            </a:endParaRPr>
          </a:p>
          <a:p>
            <a:pPr algn="just">
              <a:lnSpc>
                <a:spcPct val="150000"/>
              </a:lnSpc>
              <a:spcBef>
                <a:spcPts val="1199"/>
              </a:spcBef>
              <a:spcAft>
                <a:spcPts val="201"/>
              </a:spcAft>
            </a:pPr>
            <a:endParaRPr lang="pt-BR" sz="1800" b="0" strike="noStrike" spc="-1">
              <a:latin typeface="Arial"/>
            </a:endParaRPr>
          </a:p>
        </p:txBody>
      </p:sp>
      <p:pic>
        <p:nvPicPr>
          <p:cNvPr id="95" name="Imagem 94"/>
          <p:cNvPicPr/>
          <p:nvPr/>
        </p:nvPicPr>
        <p:blipFill>
          <a:blip r:embed="rId3"/>
          <a:stretch/>
        </p:blipFill>
        <p:spPr>
          <a:xfrm>
            <a:off x="1543680" y="3816000"/>
            <a:ext cx="9019440" cy="2447280"/>
          </a:xfrm>
          <a:prstGeom prst="rect">
            <a:avLst/>
          </a:prstGeom>
          <a:ln>
            <a:noFill/>
          </a:ln>
        </p:spPr>
      </p:pic>
      <p:sp>
        <p:nvSpPr>
          <p:cNvPr id="96" name="CustomShape 3"/>
          <p:cNvSpPr/>
          <p:nvPr/>
        </p:nvSpPr>
        <p:spPr>
          <a:xfrm>
            <a:off x="834480" y="2086920"/>
            <a:ext cx="10179360" cy="2518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 marL="216000" indent="-214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800" b="0" strike="noStrike" spc="-1">
                <a:solidFill>
                  <a:srgbClr val="45869E"/>
                </a:solidFill>
                <a:latin typeface="Calibri Light"/>
                <a:ea typeface="DejaVu Sans"/>
              </a:rPr>
              <a:t>Movimento ordenado de cargas, causado por um campo elétrico;</a:t>
            </a:r>
            <a:endParaRPr lang="pt-BR" sz="1800" b="0" strike="noStrike" spc="-1">
              <a:latin typeface="Arial"/>
            </a:endParaRPr>
          </a:p>
          <a:p>
            <a:pPr marL="216000" indent="-214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800" b="0" strike="noStrike" spc="-1">
                <a:solidFill>
                  <a:srgbClr val="45869E"/>
                </a:solidFill>
                <a:latin typeface="Calibri"/>
                <a:ea typeface="DejaVu Sans"/>
              </a:rPr>
              <a:t>A unidade no SI é C/s = A (Ampére) ;</a:t>
            </a:r>
            <a:endParaRPr lang="pt-BR" sz="1800" b="0" strike="noStrike" spc="-1">
              <a:latin typeface="Arial"/>
            </a:endParaRPr>
          </a:p>
          <a:p>
            <a:pPr marL="216000" indent="-214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800" b="0" strike="noStrike" spc="-1">
                <a:solidFill>
                  <a:srgbClr val="45869E"/>
                </a:solidFill>
                <a:latin typeface="Calibri"/>
                <a:ea typeface="DejaVu Sans"/>
              </a:rPr>
              <a:t>1 A: A cada segundo 1 Coulomb passa pelo ramo;</a:t>
            </a:r>
            <a:endParaRPr lang="pt-BR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CustomShape 1"/>
          <p:cNvSpPr/>
          <p:nvPr/>
        </p:nvSpPr>
        <p:spPr>
          <a:xfrm>
            <a:off x="3388680" y="1405800"/>
            <a:ext cx="4962600" cy="681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pt-BR" sz="4000" b="1" strike="noStrike" spc="-35">
                <a:solidFill>
                  <a:srgbClr val="45869E"/>
                </a:solidFill>
                <a:latin typeface="Calibri Light"/>
                <a:ea typeface="DejaVu Sans"/>
              </a:rPr>
              <a:t>AC/DC ou CA/CC</a:t>
            </a:r>
            <a:endParaRPr lang="pt-BR" sz="4000" b="0" strike="noStrike" spc="-1">
              <a:latin typeface="Arial"/>
            </a:endParaRPr>
          </a:p>
        </p:txBody>
      </p:sp>
      <p:sp>
        <p:nvSpPr>
          <p:cNvPr id="98" name="CustomShape 2"/>
          <p:cNvSpPr/>
          <p:nvPr/>
        </p:nvSpPr>
        <p:spPr>
          <a:xfrm>
            <a:off x="1368000" y="2448000"/>
            <a:ext cx="9503280" cy="381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16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800" b="0" strike="noStrike" spc="-1">
                <a:solidFill>
                  <a:srgbClr val="45869E"/>
                </a:solidFill>
                <a:latin typeface="Calibri Light"/>
                <a:ea typeface="DejaVu Sans"/>
              </a:rPr>
              <a:t>Tomadas</a:t>
            </a:r>
            <a:endParaRPr lang="pt-BR" sz="1800" b="0" strike="noStrike" spc="-1"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800" b="0" strike="noStrike" spc="-1">
                <a:solidFill>
                  <a:srgbClr val="45869E"/>
                </a:solidFill>
                <a:latin typeface="Calibri Light"/>
                <a:ea typeface="DejaVu Sans"/>
              </a:rPr>
              <a:t>Icounter</a:t>
            </a:r>
            <a:endParaRPr lang="pt-BR" sz="1800" b="0" strike="noStrike" spc="-1">
              <a:latin typeface="Arial"/>
            </a:endParaRPr>
          </a:p>
        </p:txBody>
      </p:sp>
      <p:pic>
        <p:nvPicPr>
          <p:cNvPr id="99" name="Imagem 98"/>
          <p:cNvPicPr/>
          <p:nvPr/>
        </p:nvPicPr>
        <p:blipFill>
          <a:blip r:embed="rId2"/>
          <a:stretch/>
        </p:blipFill>
        <p:spPr>
          <a:xfrm>
            <a:off x="1872000" y="3600000"/>
            <a:ext cx="8260200" cy="2663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CustomShape 1"/>
          <p:cNvSpPr/>
          <p:nvPr/>
        </p:nvSpPr>
        <p:spPr>
          <a:xfrm>
            <a:off x="948780" y="1118160"/>
            <a:ext cx="10514160" cy="846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rmAutofit/>
          </a:bodyPr>
          <a:lstStyle/>
          <a:p>
            <a:pPr algn="ctr">
              <a:lnSpc>
                <a:spcPct val="85000"/>
              </a:lnSpc>
            </a:pPr>
            <a:r>
              <a:rPr lang="pt-BR" sz="4000" b="1" strike="noStrike" spc="-35" dirty="0">
                <a:solidFill>
                  <a:srgbClr val="45869E"/>
                </a:solidFill>
                <a:latin typeface="Calibri Light"/>
                <a:ea typeface="DejaVu Sans"/>
              </a:rPr>
              <a:t>Energia</a:t>
            </a:r>
            <a:endParaRPr lang="pt-BR" sz="4000" b="0" strike="noStrike" spc="-1" dirty="0">
              <a:latin typeface="Arial"/>
            </a:endParaRPr>
          </a:p>
        </p:txBody>
      </p:sp>
      <p:sp>
        <p:nvSpPr>
          <p:cNvPr id="101" name="CustomShape 2"/>
          <p:cNvSpPr/>
          <p:nvPr/>
        </p:nvSpPr>
        <p:spPr>
          <a:xfrm>
            <a:off x="1543680" y="1964520"/>
            <a:ext cx="9324360" cy="465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0" bIns="45000">
            <a:normAutofit/>
          </a:bodyPr>
          <a:lstStyle/>
          <a:p>
            <a:pPr algn="ctr"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</a:pPr>
            <a:endParaRPr lang="pt-BR" sz="1800" b="0" strike="noStrike" spc="-1" dirty="0">
              <a:latin typeface="Arial"/>
            </a:endParaRPr>
          </a:p>
          <a:p>
            <a:pPr marL="91440" indent="-89280" algn="just"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  <a:buClr>
                <a:srgbClr val="124163"/>
              </a:buClr>
              <a:buFont typeface="Arial"/>
              <a:buChar char="•"/>
            </a:pPr>
            <a:r>
              <a:rPr lang="pt-BR" sz="1800" strike="noStrike" spc="-1" dirty="0">
                <a:solidFill>
                  <a:srgbClr val="45869E"/>
                </a:solidFill>
                <a:latin typeface="Calibri (light)"/>
                <a:ea typeface="DejaVu Sans"/>
              </a:rPr>
              <a:t> Capacidade de realizar uma ação;</a:t>
            </a:r>
            <a:endParaRPr lang="pt-BR" sz="1800" strike="noStrike" spc="-1" dirty="0">
              <a:latin typeface="Calibri (light)"/>
            </a:endParaRPr>
          </a:p>
          <a:p>
            <a:pPr marL="91440" indent="-89280" algn="just"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  <a:buClr>
                <a:srgbClr val="124163"/>
              </a:buClr>
              <a:buFont typeface="Arial"/>
              <a:buChar char="•"/>
            </a:pPr>
            <a:r>
              <a:rPr lang="pt-BR" sz="1800" strike="noStrike" spc="-1" dirty="0">
                <a:solidFill>
                  <a:srgbClr val="45869E"/>
                </a:solidFill>
                <a:latin typeface="Calibri (light)"/>
                <a:ea typeface="DejaVu Sans"/>
              </a:rPr>
              <a:t> Potencial e cinética;</a:t>
            </a:r>
            <a:endParaRPr lang="pt-BR" sz="1800" strike="noStrike" spc="-1" dirty="0">
              <a:latin typeface="Calibri (light)"/>
            </a:endParaRPr>
          </a:p>
          <a:p>
            <a:pPr marL="91440" indent="-89280" algn="just"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  <a:buClr>
                <a:srgbClr val="124163"/>
              </a:buClr>
              <a:buFont typeface="Arial"/>
              <a:buChar char="•"/>
            </a:pPr>
            <a:r>
              <a:rPr lang="pt-BR" sz="1800" strike="noStrike" spc="-1" dirty="0">
                <a:solidFill>
                  <a:srgbClr val="45869E"/>
                </a:solidFill>
                <a:latin typeface="Calibri (light)"/>
                <a:ea typeface="DejaVu Sans"/>
              </a:rPr>
              <a:t> Conservação;</a:t>
            </a:r>
            <a:endParaRPr lang="pt-BR" sz="1800" strike="noStrike" spc="-1" dirty="0">
              <a:latin typeface="Calibri (light)"/>
            </a:endParaRPr>
          </a:p>
          <a:p>
            <a:pPr algn="just">
              <a:lnSpc>
                <a:spcPct val="150000"/>
              </a:lnSpc>
              <a:spcBef>
                <a:spcPts val="1199"/>
              </a:spcBef>
              <a:spcAft>
                <a:spcPts val="201"/>
              </a:spcAft>
            </a:pPr>
            <a:endParaRPr lang="pt-BR" sz="1800" b="0" strike="noStrike" spc="-1" dirty="0">
              <a:latin typeface="Arial"/>
            </a:endParaRPr>
          </a:p>
          <a:p>
            <a:pPr algn="just">
              <a:lnSpc>
                <a:spcPct val="150000"/>
              </a:lnSpc>
              <a:spcBef>
                <a:spcPts val="1199"/>
              </a:spcBef>
              <a:spcAft>
                <a:spcPts val="201"/>
              </a:spcAft>
            </a:pPr>
            <a:endParaRPr lang="pt-BR" sz="18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CustomShape 1"/>
          <p:cNvSpPr/>
          <p:nvPr/>
        </p:nvSpPr>
        <p:spPr>
          <a:xfrm>
            <a:off x="886320" y="1065600"/>
            <a:ext cx="10514160" cy="846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rmAutofit/>
          </a:bodyPr>
          <a:lstStyle/>
          <a:p>
            <a:pPr algn="ctr">
              <a:lnSpc>
                <a:spcPct val="85000"/>
              </a:lnSpc>
            </a:pPr>
            <a:r>
              <a:rPr lang="pt-BR" sz="4000" b="1" strike="noStrike" spc="-35">
                <a:solidFill>
                  <a:srgbClr val="45869E"/>
                </a:solidFill>
                <a:latin typeface="Calibri Light"/>
                <a:ea typeface="DejaVu Sans"/>
              </a:rPr>
              <a:t>Potência</a:t>
            </a:r>
            <a:endParaRPr lang="pt-BR" sz="4000" b="0" strike="noStrike" spc="-1">
              <a:latin typeface="Arial"/>
            </a:endParaRPr>
          </a:p>
        </p:txBody>
      </p:sp>
      <p:sp>
        <p:nvSpPr>
          <p:cNvPr id="103" name="CustomShape 2"/>
          <p:cNvSpPr/>
          <p:nvPr/>
        </p:nvSpPr>
        <p:spPr>
          <a:xfrm>
            <a:off x="1543680" y="1964520"/>
            <a:ext cx="9324360" cy="465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0" bIns="45000">
            <a:normAutofit/>
          </a:bodyPr>
          <a:lstStyle/>
          <a:p>
            <a:pPr algn="ctr"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</a:pPr>
            <a:endParaRPr lang="pt-BR" sz="1800" b="0" strike="noStrike" spc="-1">
              <a:latin typeface="Arial"/>
            </a:endParaRPr>
          </a:p>
          <a:p>
            <a:pPr marL="91440" indent="-89280" algn="just"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  <a:buClr>
                <a:srgbClr val="124163"/>
              </a:buClr>
              <a:buFont typeface="Arial"/>
              <a:buChar char="•"/>
            </a:pPr>
            <a:r>
              <a:rPr lang="pt-BR" sz="1800" b="0" strike="noStrike" spc="-1">
                <a:solidFill>
                  <a:srgbClr val="45869E"/>
                </a:solidFill>
                <a:latin typeface="Calibri Light"/>
                <a:ea typeface="DejaVu Sans"/>
              </a:rPr>
              <a:t> Taxa de transformação de energia</a:t>
            </a:r>
            <a:r>
              <a:rPr lang="pt-BR" sz="1800" b="0" strike="noStrike" spc="-1">
                <a:solidFill>
                  <a:srgbClr val="45869E"/>
                </a:solidFill>
                <a:latin typeface="Calibri"/>
                <a:ea typeface="DejaVu Sans"/>
              </a:rPr>
              <a:t>;</a:t>
            </a:r>
            <a:endParaRPr lang="pt-BR" sz="1800" b="0" strike="noStrike" spc="-1">
              <a:latin typeface="Arial"/>
            </a:endParaRPr>
          </a:p>
          <a:p>
            <a:pPr marL="91440" indent="-89280" algn="just"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  <a:buClr>
                <a:srgbClr val="124163"/>
              </a:buClr>
              <a:buFont typeface="Arial"/>
              <a:buChar char="•"/>
            </a:pPr>
            <a:r>
              <a:rPr lang="pt-BR" sz="1800" b="0" strike="noStrike" spc="-1">
                <a:solidFill>
                  <a:srgbClr val="45869E"/>
                </a:solidFill>
                <a:latin typeface="Calibri"/>
                <a:ea typeface="DejaVu Sans"/>
              </a:rPr>
              <a:t> P = V x I;</a:t>
            </a:r>
            <a:endParaRPr lang="pt-BR" sz="1800" b="0" strike="noStrike" spc="-1">
              <a:latin typeface="Arial"/>
            </a:endParaRPr>
          </a:p>
          <a:p>
            <a:pPr marL="91440" indent="-89280" algn="just"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  <a:buClr>
                <a:srgbClr val="124163"/>
              </a:buClr>
              <a:buFont typeface="Arial"/>
              <a:buChar char="•"/>
            </a:pPr>
            <a:r>
              <a:rPr lang="pt-BR" sz="1800" b="0" strike="noStrike" spc="-1">
                <a:solidFill>
                  <a:srgbClr val="45869E"/>
                </a:solidFill>
                <a:latin typeface="Calibri"/>
                <a:ea typeface="DejaVu Sans"/>
              </a:rPr>
              <a:t> A unidade no SI é J/s = W (Watts) ;</a:t>
            </a:r>
            <a:endParaRPr lang="pt-BR" sz="1800" b="0" strike="noStrike" spc="-1"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</a:pPr>
            <a:endParaRPr lang="pt-BR" sz="1800" b="0" strike="noStrike" spc="-1">
              <a:latin typeface="Arial"/>
            </a:endParaRPr>
          </a:p>
          <a:p>
            <a:pPr algn="just">
              <a:lnSpc>
                <a:spcPct val="150000"/>
              </a:lnSpc>
              <a:spcBef>
                <a:spcPts val="1199"/>
              </a:spcBef>
              <a:spcAft>
                <a:spcPts val="201"/>
              </a:spcAft>
            </a:pPr>
            <a:endParaRPr lang="pt-BR" sz="1800" b="0" strike="noStrike" spc="-1">
              <a:latin typeface="Arial"/>
            </a:endParaRPr>
          </a:p>
          <a:p>
            <a:pPr algn="just">
              <a:lnSpc>
                <a:spcPct val="150000"/>
              </a:lnSpc>
              <a:spcBef>
                <a:spcPts val="1199"/>
              </a:spcBef>
              <a:spcAft>
                <a:spcPts val="201"/>
              </a:spcAft>
            </a:pPr>
            <a:endParaRPr lang="pt-BR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CustomShape 1"/>
          <p:cNvSpPr/>
          <p:nvPr/>
        </p:nvSpPr>
        <p:spPr>
          <a:xfrm>
            <a:off x="886320" y="1065600"/>
            <a:ext cx="10514160" cy="846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rmAutofit/>
          </a:bodyPr>
          <a:lstStyle/>
          <a:p>
            <a:pPr algn="ctr">
              <a:lnSpc>
                <a:spcPct val="85000"/>
              </a:lnSpc>
            </a:pPr>
            <a:r>
              <a:rPr lang="pt-BR" sz="4000" b="1" strike="noStrike" spc="-35">
                <a:solidFill>
                  <a:srgbClr val="45869E"/>
                </a:solidFill>
                <a:latin typeface="Calibri Light"/>
                <a:ea typeface="DejaVu Sans"/>
              </a:rPr>
              <a:t>Fontes</a:t>
            </a:r>
            <a:endParaRPr lang="pt-BR" sz="4000" b="0" strike="noStrike" spc="-1">
              <a:latin typeface="Arial"/>
            </a:endParaRPr>
          </a:p>
        </p:txBody>
      </p:sp>
      <p:sp>
        <p:nvSpPr>
          <p:cNvPr id="105" name="CustomShape 2"/>
          <p:cNvSpPr/>
          <p:nvPr/>
        </p:nvSpPr>
        <p:spPr>
          <a:xfrm>
            <a:off x="1543680" y="1964520"/>
            <a:ext cx="9324360" cy="465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0" bIns="45000">
            <a:normAutofit/>
          </a:bodyPr>
          <a:lstStyle/>
          <a:p>
            <a:pPr algn="ctr"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</a:pPr>
            <a:endParaRPr lang="pt-BR" sz="1800" b="0" strike="noStrike" spc="-1">
              <a:latin typeface="Arial"/>
            </a:endParaRPr>
          </a:p>
          <a:p>
            <a:pPr marL="91440" indent="-89280" algn="just"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  <a:buClr>
                <a:srgbClr val="124163"/>
              </a:buClr>
              <a:buFont typeface="Arial"/>
              <a:buChar char="•"/>
            </a:pPr>
            <a:r>
              <a:rPr lang="pt-BR" sz="1800" b="0" strike="noStrike" spc="-1">
                <a:solidFill>
                  <a:srgbClr val="45869E"/>
                </a:solidFill>
                <a:latin typeface="Calibri Light"/>
                <a:ea typeface="DejaVu Sans"/>
              </a:rPr>
              <a:t>Dispositivo ativo;</a:t>
            </a:r>
            <a:endParaRPr lang="pt-BR" sz="1800" b="0" strike="noStrike" spc="-1">
              <a:latin typeface="Arial"/>
            </a:endParaRPr>
          </a:p>
          <a:p>
            <a:pPr marL="91440" indent="-89280" algn="just"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  <a:buClr>
                <a:srgbClr val="124163"/>
              </a:buClr>
              <a:buFont typeface="Arial"/>
              <a:buChar char="•"/>
            </a:pPr>
            <a:r>
              <a:rPr lang="pt-BR" sz="1800" b="0" strike="noStrike" spc="-1">
                <a:solidFill>
                  <a:srgbClr val="45869E"/>
                </a:solidFill>
                <a:latin typeface="Calibri"/>
                <a:ea typeface="DejaVu Sans"/>
              </a:rPr>
              <a:t>Teórico: Mantém valor fixo em seus terminais independente do que é alimentado;</a:t>
            </a:r>
            <a:endParaRPr lang="pt-BR" sz="1800" b="0" strike="noStrike" spc="-1">
              <a:latin typeface="Arial"/>
            </a:endParaRPr>
          </a:p>
          <a:p>
            <a:pPr marL="91440" indent="-89280" algn="just"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  <a:buClr>
                <a:srgbClr val="124163"/>
              </a:buClr>
              <a:buFont typeface="Arial"/>
              <a:buChar char="•"/>
            </a:pPr>
            <a:r>
              <a:rPr lang="pt-BR" sz="1800" b="0" strike="noStrike" spc="-1">
                <a:solidFill>
                  <a:srgbClr val="45869E"/>
                </a:solidFill>
                <a:latin typeface="Calibri"/>
                <a:ea typeface="DejaVu Sans"/>
              </a:rPr>
              <a:t>Real: Possuem capacidades máximas de fornecimento, dependente da potência;</a:t>
            </a:r>
            <a:endParaRPr lang="pt-BR" sz="1800" b="0" strike="noStrike" spc="-1"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</a:pPr>
            <a:endParaRPr lang="pt-BR" sz="1800" b="0" strike="noStrike" spc="-1">
              <a:latin typeface="Arial"/>
            </a:endParaRPr>
          </a:p>
          <a:p>
            <a:pPr algn="just">
              <a:lnSpc>
                <a:spcPct val="150000"/>
              </a:lnSpc>
              <a:spcBef>
                <a:spcPts val="1199"/>
              </a:spcBef>
              <a:spcAft>
                <a:spcPts val="201"/>
              </a:spcAft>
            </a:pPr>
            <a:endParaRPr lang="pt-BR" sz="1800" b="0" strike="noStrike" spc="-1">
              <a:latin typeface="Arial"/>
            </a:endParaRPr>
          </a:p>
          <a:p>
            <a:pPr algn="just">
              <a:lnSpc>
                <a:spcPct val="150000"/>
              </a:lnSpc>
              <a:spcBef>
                <a:spcPts val="1199"/>
              </a:spcBef>
              <a:spcAft>
                <a:spcPts val="201"/>
              </a:spcAft>
            </a:pPr>
            <a:endParaRPr lang="pt-BR" sz="1800" b="0" strike="noStrike" spc="-1">
              <a:latin typeface="Arial"/>
            </a:endParaRPr>
          </a:p>
        </p:txBody>
      </p:sp>
      <p:pic>
        <p:nvPicPr>
          <p:cNvPr id="106" name="Imagem 105"/>
          <p:cNvPicPr/>
          <p:nvPr/>
        </p:nvPicPr>
        <p:blipFill>
          <a:blip r:embed="rId2"/>
          <a:stretch/>
        </p:blipFill>
        <p:spPr>
          <a:xfrm>
            <a:off x="2088000" y="4032000"/>
            <a:ext cx="1884600" cy="1884600"/>
          </a:xfrm>
          <a:prstGeom prst="rect">
            <a:avLst/>
          </a:prstGeom>
          <a:ln>
            <a:noFill/>
          </a:ln>
        </p:spPr>
      </p:pic>
      <p:pic>
        <p:nvPicPr>
          <p:cNvPr id="107" name="Imagem 106"/>
          <p:cNvPicPr/>
          <p:nvPr/>
        </p:nvPicPr>
        <p:blipFill>
          <a:blip r:embed="rId3"/>
          <a:stretch/>
        </p:blipFill>
        <p:spPr>
          <a:xfrm>
            <a:off x="8712000" y="3960000"/>
            <a:ext cx="2015280" cy="2015280"/>
          </a:xfrm>
          <a:prstGeom prst="rect">
            <a:avLst/>
          </a:prstGeom>
          <a:ln>
            <a:noFill/>
          </a:ln>
        </p:spPr>
      </p:pic>
      <p:pic>
        <p:nvPicPr>
          <p:cNvPr id="108" name="Imagem 107"/>
          <p:cNvPicPr/>
          <p:nvPr/>
        </p:nvPicPr>
        <p:blipFill>
          <a:blip r:embed="rId4"/>
          <a:stretch/>
        </p:blipFill>
        <p:spPr>
          <a:xfrm>
            <a:off x="5040000" y="4104000"/>
            <a:ext cx="1812600" cy="18126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24163"/>
      </a:accent1>
      <a:accent2>
        <a:srgbClr val="1C6294"/>
      </a:accent2>
      <a:accent3>
        <a:srgbClr val="75B5E4"/>
      </a:accent3>
      <a:accent4>
        <a:srgbClr val="587186"/>
      </a:accent4>
      <a:accent5>
        <a:srgbClr val="95A9B9"/>
      </a:accent5>
      <a:accent6>
        <a:srgbClr val="27304E"/>
      </a:accent6>
      <a:hlink>
        <a:srgbClr val="487B78"/>
      </a:hlink>
      <a:folHlink>
        <a:srgbClr val="FCAE3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874</TotalTime>
  <Words>1827</Words>
  <Application>Microsoft Office PowerPoint</Application>
  <PresentationFormat>Personalizar</PresentationFormat>
  <Paragraphs>232</Paragraphs>
  <Slides>49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49</vt:i4>
      </vt:variant>
    </vt:vector>
  </HeadingPairs>
  <TitlesOfParts>
    <vt:vector size="59" baseType="lpstr">
      <vt:lpstr>Arial</vt:lpstr>
      <vt:lpstr>Arial (corpo)</vt:lpstr>
      <vt:lpstr>Calibri</vt:lpstr>
      <vt:lpstr>Calibri (light)</vt:lpstr>
      <vt:lpstr>Calibri Light</vt:lpstr>
      <vt:lpstr>Cambria Math</vt:lpstr>
      <vt:lpstr>DejaVu Sans</vt:lpstr>
      <vt:lpstr>Symbol</vt:lpstr>
      <vt:lpstr>Wingdings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Multímetro</vt:lpstr>
      <vt:lpstr>Multímetro</vt:lpstr>
      <vt:lpstr>Multímetro - Precisão</vt:lpstr>
      <vt:lpstr>Multímetro - Precisão</vt:lpstr>
      <vt:lpstr>Multímetro - Precisão</vt:lpstr>
      <vt:lpstr>Multímetro – Impedância de Entrada</vt:lpstr>
      <vt:lpstr>Multímetro – Escalas</vt:lpstr>
      <vt:lpstr>Voltímetro</vt:lpstr>
      <vt:lpstr>Voltímetro</vt:lpstr>
      <vt:lpstr>Amperímetro</vt:lpstr>
      <vt:lpstr>Amperímetro</vt:lpstr>
      <vt:lpstr>Ohmímetro</vt:lpstr>
      <vt:lpstr>Ohmímetro</vt:lpstr>
      <vt:lpstr>Capacímetro</vt:lpstr>
      <vt:lpstr>Teste do diodo</vt:lpstr>
      <vt:lpstr>Teste do diodo</vt:lpstr>
      <vt:lpstr>Teste do diodo</vt:lpstr>
      <vt:lpstr>Teste de continuidade</vt:lpstr>
      <vt:lpstr>Teste de Temperatura</vt:lpstr>
      <vt:lpstr>Teste de Temperatura</vt:lpstr>
      <vt:lpstr>Frequencímetro</vt:lpstr>
      <vt:lpstr>Teste de hFE de Transistor</vt:lpstr>
      <vt:lpstr>Teste de hFE de Transistor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subject/>
  <dc:creator>Usuário do Windows</dc:creator>
  <dc:description/>
  <cp:lastModifiedBy>Luiz</cp:lastModifiedBy>
  <cp:revision>130</cp:revision>
  <dcterms:created xsi:type="dcterms:W3CDTF">2018-07-31T01:18:42Z</dcterms:created>
  <dcterms:modified xsi:type="dcterms:W3CDTF">2018-09-27T11:35:20Z</dcterms:modified>
  <dc:language>pt-BR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12.0000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Personalizar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45</vt:i4>
  </property>
</Properties>
</file>